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36"/>
  </p:notesMasterIdLst>
  <p:sldIdLst>
    <p:sldId id="256" r:id="rId5"/>
    <p:sldId id="257" r:id="rId6"/>
    <p:sldId id="258" r:id="rId7"/>
    <p:sldId id="259" r:id="rId8"/>
    <p:sldId id="284" r:id="rId9"/>
    <p:sldId id="288" r:id="rId10"/>
    <p:sldId id="303" r:id="rId11"/>
    <p:sldId id="304" r:id="rId12"/>
    <p:sldId id="305" r:id="rId13"/>
    <p:sldId id="306" r:id="rId14"/>
    <p:sldId id="307" r:id="rId15"/>
    <p:sldId id="309" r:id="rId16"/>
    <p:sldId id="260" r:id="rId17"/>
    <p:sldId id="261" r:id="rId18"/>
    <p:sldId id="262" r:id="rId19"/>
    <p:sldId id="285" r:id="rId20"/>
    <p:sldId id="286" r:id="rId21"/>
    <p:sldId id="287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/>
    <p:restoredTop sz="94718"/>
  </p:normalViewPr>
  <p:slideViewPr>
    <p:cSldViewPr snapToGrid="0">
      <p:cViewPr varScale="1">
        <p:scale>
          <a:sx n="117" d="100"/>
          <a:sy n="117" d="100"/>
        </p:scale>
        <p:origin x="2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018FF1-D781-43CA-AD1A-11FCEFD5666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3073333-7A62-4711-B293-88E94FD7E080}">
      <dgm:prSet/>
      <dgm:spPr/>
      <dgm:t>
        <a:bodyPr/>
        <a:lstStyle/>
        <a:p>
          <a:r>
            <a:rPr lang="fr-FR" b="1"/>
            <a:t>Pour une revue d’études de corrélation statistiques à partir de plusieurs bases de données incluant plus de 300.000 jeunes, il y a une association négative entre l’usage du numérique et le bien-être chez les adolescents (Orben 2019)</a:t>
          </a:r>
          <a:endParaRPr lang="en-US"/>
        </a:p>
      </dgm:t>
    </dgm:pt>
    <dgm:pt modelId="{0DDC1D5E-ADE8-4D8B-BEAF-5F799B6966EB}" type="parTrans" cxnId="{B91A4EEE-78EC-4E95-BF74-1E37B3667960}">
      <dgm:prSet/>
      <dgm:spPr/>
      <dgm:t>
        <a:bodyPr/>
        <a:lstStyle/>
        <a:p>
          <a:endParaRPr lang="en-US"/>
        </a:p>
      </dgm:t>
    </dgm:pt>
    <dgm:pt modelId="{08D7137B-B0D7-4956-8B24-1185F9ADA68F}" type="sibTrans" cxnId="{B91A4EEE-78EC-4E95-BF74-1E37B3667960}">
      <dgm:prSet/>
      <dgm:spPr/>
      <dgm:t>
        <a:bodyPr/>
        <a:lstStyle/>
        <a:p>
          <a:endParaRPr lang="en-US"/>
        </a:p>
      </dgm:t>
    </dgm:pt>
    <dgm:pt modelId="{95F119F1-7E70-44BE-9E2E-EDBD7A0FD1E9}">
      <dgm:prSet/>
      <dgm:spPr/>
      <dgm:t>
        <a:bodyPr/>
        <a:lstStyle/>
        <a:p>
          <a:r>
            <a:rPr lang="fr-FR" b="1" dirty="0"/>
            <a:t>Effet dose (utilisation intermédiaire optimale)et peu d’effet sur le long terme (</a:t>
          </a:r>
          <a:r>
            <a:rPr lang="fr-FR" b="1" dirty="0" err="1"/>
            <a:t>Dienlin</a:t>
          </a:r>
          <a:r>
            <a:rPr lang="fr-FR" b="1" dirty="0"/>
            <a:t> 2020)</a:t>
          </a:r>
        </a:p>
      </dgm:t>
    </dgm:pt>
    <dgm:pt modelId="{1E9C9704-FAE8-4FB0-9584-43098DB6ABEE}" type="parTrans" cxnId="{6D3D1A76-E4C6-4B74-930A-250FBACC29A5}">
      <dgm:prSet/>
      <dgm:spPr/>
      <dgm:t>
        <a:bodyPr/>
        <a:lstStyle/>
        <a:p>
          <a:endParaRPr lang="en-US"/>
        </a:p>
      </dgm:t>
    </dgm:pt>
    <dgm:pt modelId="{10E28DA3-80FE-40AB-9C9A-6AB3B9A8E2ED}" type="sibTrans" cxnId="{6D3D1A76-E4C6-4B74-930A-250FBACC29A5}">
      <dgm:prSet/>
      <dgm:spPr/>
      <dgm:t>
        <a:bodyPr/>
        <a:lstStyle/>
        <a:p>
          <a:endParaRPr lang="en-US"/>
        </a:p>
      </dgm:t>
    </dgm:pt>
    <dgm:pt modelId="{EBEB7484-2AF0-4134-AC53-01CD26816229}">
      <dgm:prSet/>
      <dgm:spPr/>
      <dgm:t>
        <a:bodyPr/>
        <a:lstStyle/>
        <a:p>
          <a:r>
            <a:rPr lang="fr-FR" b="1"/>
            <a:t>L’effet varie d’un adolescent à l’autre (Beynes 2020) </a:t>
          </a:r>
          <a:endParaRPr lang="en-US"/>
        </a:p>
      </dgm:t>
    </dgm:pt>
    <dgm:pt modelId="{D0D63D02-D491-4963-89D0-2FB184CB3ADB}" type="parTrans" cxnId="{E8388F75-94F6-49EC-9D7B-6003B428A54A}">
      <dgm:prSet/>
      <dgm:spPr/>
      <dgm:t>
        <a:bodyPr/>
        <a:lstStyle/>
        <a:p>
          <a:endParaRPr lang="en-US"/>
        </a:p>
      </dgm:t>
    </dgm:pt>
    <dgm:pt modelId="{6FBF861D-FA10-47FB-914D-FC6C83340C15}" type="sibTrans" cxnId="{E8388F75-94F6-49EC-9D7B-6003B428A54A}">
      <dgm:prSet/>
      <dgm:spPr/>
      <dgm:t>
        <a:bodyPr/>
        <a:lstStyle/>
        <a:p>
          <a:endParaRPr lang="en-US"/>
        </a:p>
      </dgm:t>
    </dgm:pt>
    <dgm:pt modelId="{06903C31-DC48-45DE-8FCB-BC8190DC1478}">
      <dgm:prSet/>
      <dgm:spPr/>
      <dgm:t>
        <a:bodyPr/>
        <a:lstStyle/>
        <a:p>
          <a:r>
            <a:rPr lang="fr-FR" b="1" dirty="0"/>
            <a:t>Association entre l’utilisation des réseaux sociaux, la dépression et les troubles du sommeil (Alonzo 2021)</a:t>
          </a:r>
          <a:endParaRPr lang="en-US" dirty="0"/>
        </a:p>
      </dgm:t>
    </dgm:pt>
    <dgm:pt modelId="{FF853DCC-43AA-4D51-8DAD-A911118C0213}" type="parTrans" cxnId="{C1C23398-9376-440E-97F6-CA88D841B821}">
      <dgm:prSet/>
      <dgm:spPr/>
      <dgm:t>
        <a:bodyPr/>
        <a:lstStyle/>
        <a:p>
          <a:endParaRPr lang="en-US"/>
        </a:p>
      </dgm:t>
    </dgm:pt>
    <dgm:pt modelId="{5AF24EC8-0153-4388-8AEB-AA8F5CA5314C}" type="sibTrans" cxnId="{C1C23398-9376-440E-97F6-CA88D841B821}">
      <dgm:prSet/>
      <dgm:spPr/>
      <dgm:t>
        <a:bodyPr/>
        <a:lstStyle/>
        <a:p>
          <a:endParaRPr lang="en-US"/>
        </a:p>
      </dgm:t>
    </dgm:pt>
    <dgm:pt modelId="{489A0FF0-B6FA-F14D-80D3-4B13C53FF7FD}" type="pres">
      <dgm:prSet presAssocID="{8F018FF1-D781-43CA-AD1A-11FCEFD5666B}" presName="diagram" presStyleCnt="0">
        <dgm:presLayoutVars>
          <dgm:dir/>
          <dgm:resizeHandles val="exact"/>
        </dgm:presLayoutVars>
      </dgm:prSet>
      <dgm:spPr/>
    </dgm:pt>
    <dgm:pt modelId="{735C4ED7-6BAC-084D-864E-1AEA695B0EFC}" type="pres">
      <dgm:prSet presAssocID="{B3073333-7A62-4711-B293-88E94FD7E080}" presName="node" presStyleLbl="node1" presStyleIdx="0" presStyleCnt="4">
        <dgm:presLayoutVars>
          <dgm:bulletEnabled val="1"/>
        </dgm:presLayoutVars>
      </dgm:prSet>
      <dgm:spPr/>
    </dgm:pt>
    <dgm:pt modelId="{83CB70EB-4724-CF4B-9087-EFD2B4B0BF97}" type="pres">
      <dgm:prSet presAssocID="{08D7137B-B0D7-4956-8B24-1185F9ADA68F}" presName="sibTrans" presStyleCnt="0"/>
      <dgm:spPr/>
    </dgm:pt>
    <dgm:pt modelId="{B438AA6A-ED4E-F34D-A502-5E0CB68BEBC4}" type="pres">
      <dgm:prSet presAssocID="{95F119F1-7E70-44BE-9E2E-EDBD7A0FD1E9}" presName="node" presStyleLbl="node1" presStyleIdx="1" presStyleCnt="4">
        <dgm:presLayoutVars>
          <dgm:bulletEnabled val="1"/>
        </dgm:presLayoutVars>
      </dgm:prSet>
      <dgm:spPr/>
    </dgm:pt>
    <dgm:pt modelId="{ED712F12-91C8-F74D-B44A-EFDFFDABF934}" type="pres">
      <dgm:prSet presAssocID="{10E28DA3-80FE-40AB-9C9A-6AB3B9A8E2ED}" presName="sibTrans" presStyleCnt="0"/>
      <dgm:spPr/>
    </dgm:pt>
    <dgm:pt modelId="{0DCDF8DC-B52D-0F43-8888-F6F078A95730}" type="pres">
      <dgm:prSet presAssocID="{EBEB7484-2AF0-4134-AC53-01CD26816229}" presName="node" presStyleLbl="node1" presStyleIdx="2" presStyleCnt="4">
        <dgm:presLayoutVars>
          <dgm:bulletEnabled val="1"/>
        </dgm:presLayoutVars>
      </dgm:prSet>
      <dgm:spPr/>
    </dgm:pt>
    <dgm:pt modelId="{F32B38BB-E10D-9B4C-992B-F13D5A2A5D08}" type="pres">
      <dgm:prSet presAssocID="{6FBF861D-FA10-47FB-914D-FC6C83340C15}" presName="sibTrans" presStyleCnt="0"/>
      <dgm:spPr/>
    </dgm:pt>
    <dgm:pt modelId="{1565054D-0670-2942-ADE6-2E9398CF7D0E}" type="pres">
      <dgm:prSet presAssocID="{06903C31-DC48-45DE-8FCB-BC8190DC1478}" presName="node" presStyleLbl="node1" presStyleIdx="3" presStyleCnt="4">
        <dgm:presLayoutVars>
          <dgm:bulletEnabled val="1"/>
        </dgm:presLayoutVars>
      </dgm:prSet>
      <dgm:spPr/>
    </dgm:pt>
  </dgm:ptLst>
  <dgm:cxnLst>
    <dgm:cxn modelId="{A17C4A51-CEAC-5E41-95C7-01BB51E3D25D}" type="presOf" srcId="{B3073333-7A62-4711-B293-88E94FD7E080}" destId="{735C4ED7-6BAC-084D-864E-1AEA695B0EFC}" srcOrd="0" destOrd="0" presId="urn:microsoft.com/office/officeart/2005/8/layout/default"/>
    <dgm:cxn modelId="{E33ECA58-EFC0-8448-89E4-B25FA2BDF6F8}" type="presOf" srcId="{8F018FF1-D781-43CA-AD1A-11FCEFD5666B}" destId="{489A0FF0-B6FA-F14D-80D3-4B13C53FF7FD}" srcOrd="0" destOrd="0" presId="urn:microsoft.com/office/officeart/2005/8/layout/default"/>
    <dgm:cxn modelId="{E8388F75-94F6-49EC-9D7B-6003B428A54A}" srcId="{8F018FF1-D781-43CA-AD1A-11FCEFD5666B}" destId="{EBEB7484-2AF0-4134-AC53-01CD26816229}" srcOrd="2" destOrd="0" parTransId="{D0D63D02-D491-4963-89D0-2FB184CB3ADB}" sibTransId="{6FBF861D-FA10-47FB-914D-FC6C83340C15}"/>
    <dgm:cxn modelId="{6D3D1A76-E4C6-4B74-930A-250FBACC29A5}" srcId="{8F018FF1-D781-43CA-AD1A-11FCEFD5666B}" destId="{95F119F1-7E70-44BE-9E2E-EDBD7A0FD1E9}" srcOrd="1" destOrd="0" parTransId="{1E9C9704-FAE8-4FB0-9584-43098DB6ABEE}" sibTransId="{10E28DA3-80FE-40AB-9C9A-6AB3B9A8E2ED}"/>
    <dgm:cxn modelId="{E5EED286-A473-0E4B-B284-59E750346C05}" type="presOf" srcId="{95F119F1-7E70-44BE-9E2E-EDBD7A0FD1E9}" destId="{B438AA6A-ED4E-F34D-A502-5E0CB68BEBC4}" srcOrd="0" destOrd="0" presId="urn:microsoft.com/office/officeart/2005/8/layout/default"/>
    <dgm:cxn modelId="{C1C23398-9376-440E-97F6-CA88D841B821}" srcId="{8F018FF1-D781-43CA-AD1A-11FCEFD5666B}" destId="{06903C31-DC48-45DE-8FCB-BC8190DC1478}" srcOrd="3" destOrd="0" parTransId="{FF853DCC-43AA-4D51-8DAD-A911118C0213}" sibTransId="{5AF24EC8-0153-4388-8AEB-AA8F5CA5314C}"/>
    <dgm:cxn modelId="{3E47C4B6-9773-0B47-AD91-0F47BBEA9AC8}" type="presOf" srcId="{06903C31-DC48-45DE-8FCB-BC8190DC1478}" destId="{1565054D-0670-2942-ADE6-2E9398CF7D0E}" srcOrd="0" destOrd="0" presId="urn:microsoft.com/office/officeart/2005/8/layout/default"/>
    <dgm:cxn modelId="{3D91A8E9-BD46-8A4A-AC9E-7C6E43A73E6C}" type="presOf" srcId="{EBEB7484-2AF0-4134-AC53-01CD26816229}" destId="{0DCDF8DC-B52D-0F43-8888-F6F078A95730}" srcOrd="0" destOrd="0" presId="urn:microsoft.com/office/officeart/2005/8/layout/default"/>
    <dgm:cxn modelId="{B91A4EEE-78EC-4E95-BF74-1E37B3667960}" srcId="{8F018FF1-D781-43CA-AD1A-11FCEFD5666B}" destId="{B3073333-7A62-4711-B293-88E94FD7E080}" srcOrd="0" destOrd="0" parTransId="{0DDC1D5E-ADE8-4D8B-BEAF-5F799B6966EB}" sibTransId="{08D7137B-B0D7-4956-8B24-1185F9ADA68F}"/>
    <dgm:cxn modelId="{D80E68B2-A0ED-8C4E-A333-2E960064905D}" type="presParOf" srcId="{489A0FF0-B6FA-F14D-80D3-4B13C53FF7FD}" destId="{735C4ED7-6BAC-084D-864E-1AEA695B0EFC}" srcOrd="0" destOrd="0" presId="urn:microsoft.com/office/officeart/2005/8/layout/default"/>
    <dgm:cxn modelId="{D2B856F3-6225-4549-85D0-8CD42C9DD354}" type="presParOf" srcId="{489A0FF0-B6FA-F14D-80D3-4B13C53FF7FD}" destId="{83CB70EB-4724-CF4B-9087-EFD2B4B0BF97}" srcOrd="1" destOrd="0" presId="urn:microsoft.com/office/officeart/2005/8/layout/default"/>
    <dgm:cxn modelId="{136DB67E-E774-284A-BB08-ED0EA23E39C5}" type="presParOf" srcId="{489A0FF0-B6FA-F14D-80D3-4B13C53FF7FD}" destId="{B438AA6A-ED4E-F34D-A502-5E0CB68BEBC4}" srcOrd="2" destOrd="0" presId="urn:microsoft.com/office/officeart/2005/8/layout/default"/>
    <dgm:cxn modelId="{5608DBA7-D18B-2144-889C-3A8F6BCFACCB}" type="presParOf" srcId="{489A0FF0-B6FA-F14D-80D3-4B13C53FF7FD}" destId="{ED712F12-91C8-F74D-B44A-EFDFFDABF934}" srcOrd="3" destOrd="0" presId="urn:microsoft.com/office/officeart/2005/8/layout/default"/>
    <dgm:cxn modelId="{D7166B7B-5B2C-FC48-B480-0E8EB6FB419F}" type="presParOf" srcId="{489A0FF0-B6FA-F14D-80D3-4B13C53FF7FD}" destId="{0DCDF8DC-B52D-0F43-8888-F6F078A95730}" srcOrd="4" destOrd="0" presId="urn:microsoft.com/office/officeart/2005/8/layout/default"/>
    <dgm:cxn modelId="{9D8A6089-8056-BB40-A71F-60911593AC1B}" type="presParOf" srcId="{489A0FF0-B6FA-F14D-80D3-4B13C53FF7FD}" destId="{F32B38BB-E10D-9B4C-992B-F13D5A2A5D08}" srcOrd="5" destOrd="0" presId="urn:microsoft.com/office/officeart/2005/8/layout/default"/>
    <dgm:cxn modelId="{0D2A3784-9943-B545-A181-5C1585CD0CF4}" type="presParOf" srcId="{489A0FF0-B6FA-F14D-80D3-4B13C53FF7FD}" destId="{1565054D-0670-2942-ADE6-2E9398CF7D0E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5C4ED7-6BAC-084D-864E-1AEA695B0EFC}">
      <dsp:nvSpPr>
        <dsp:cNvPr id="0" name=""/>
        <dsp:cNvSpPr/>
      </dsp:nvSpPr>
      <dsp:spPr>
        <a:xfrm>
          <a:off x="1723531" y="756"/>
          <a:ext cx="3501912" cy="21011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/>
            <a:t>Pour une revue d’études de corrélation statistiques à partir de plusieurs bases de données incluant plus de 300.000 jeunes, il y a une association négative entre l’usage du numérique et le bien-être chez les adolescents (Orben 2019)</a:t>
          </a:r>
          <a:endParaRPr lang="en-US" sz="1700" kern="1200"/>
        </a:p>
      </dsp:txBody>
      <dsp:txXfrm>
        <a:off x="1723531" y="756"/>
        <a:ext cx="3501912" cy="2101147"/>
      </dsp:txXfrm>
    </dsp:sp>
    <dsp:sp modelId="{B438AA6A-ED4E-F34D-A502-5E0CB68BEBC4}">
      <dsp:nvSpPr>
        <dsp:cNvPr id="0" name=""/>
        <dsp:cNvSpPr/>
      </dsp:nvSpPr>
      <dsp:spPr>
        <a:xfrm>
          <a:off x="5575635" y="756"/>
          <a:ext cx="3501912" cy="21011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Effet dose (utilisation intermédiaire optimale)et peu d’effet sur le long terme (</a:t>
          </a:r>
          <a:r>
            <a:rPr lang="fr-FR" sz="1700" b="1" kern="1200" dirty="0" err="1"/>
            <a:t>Dienlin</a:t>
          </a:r>
          <a:r>
            <a:rPr lang="fr-FR" sz="1700" b="1" kern="1200" dirty="0"/>
            <a:t> 2020)</a:t>
          </a:r>
        </a:p>
      </dsp:txBody>
      <dsp:txXfrm>
        <a:off x="5575635" y="756"/>
        <a:ext cx="3501912" cy="2101147"/>
      </dsp:txXfrm>
    </dsp:sp>
    <dsp:sp modelId="{0DCDF8DC-B52D-0F43-8888-F6F078A95730}">
      <dsp:nvSpPr>
        <dsp:cNvPr id="0" name=""/>
        <dsp:cNvSpPr/>
      </dsp:nvSpPr>
      <dsp:spPr>
        <a:xfrm>
          <a:off x="1723531" y="2452095"/>
          <a:ext cx="3501912" cy="21011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/>
            <a:t>L’effet varie d’un adolescent à l’autre (Beynes 2020) </a:t>
          </a:r>
          <a:endParaRPr lang="en-US" sz="1700" kern="1200"/>
        </a:p>
      </dsp:txBody>
      <dsp:txXfrm>
        <a:off x="1723531" y="2452095"/>
        <a:ext cx="3501912" cy="2101147"/>
      </dsp:txXfrm>
    </dsp:sp>
    <dsp:sp modelId="{1565054D-0670-2942-ADE6-2E9398CF7D0E}">
      <dsp:nvSpPr>
        <dsp:cNvPr id="0" name=""/>
        <dsp:cNvSpPr/>
      </dsp:nvSpPr>
      <dsp:spPr>
        <a:xfrm>
          <a:off x="5575635" y="2452095"/>
          <a:ext cx="3501912" cy="21011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b="1" kern="1200" dirty="0"/>
            <a:t>Association entre l’utilisation des réseaux sociaux, la dépression et les troubles du sommeil (Alonzo 2021)</a:t>
          </a:r>
          <a:endParaRPr lang="en-US" sz="1700" kern="1200" dirty="0"/>
        </a:p>
      </dsp:txBody>
      <dsp:txXfrm>
        <a:off x="5575635" y="2452095"/>
        <a:ext cx="3501912" cy="21011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b="0" strike="noStrike" spc="-1">
                <a:solidFill>
                  <a:srgbClr val="1F1B34"/>
                </a:solidFill>
                <a:latin typeface="Trebuchet MS"/>
              </a:rPr>
              <a:t>Cliquez pour déplacer la diapo</a:t>
            </a: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2000" b="0" strike="noStrike" spc="-1">
                <a:latin typeface="Arial"/>
              </a:rPr>
              <a:t>Cliquez pour modifier le format des notes</a:t>
            </a:r>
          </a:p>
        </p:txBody>
      </p:sp>
      <p:sp>
        <p:nvSpPr>
          <p:cNvPr id="17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1400" b="0" strike="noStrike" spc="-1">
                <a:latin typeface="Times New Roman"/>
              </a:rPr>
              <a:t>&lt;en-tête&gt;</a:t>
            </a:r>
          </a:p>
        </p:txBody>
      </p:sp>
      <p:sp>
        <p:nvSpPr>
          <p:cNvPr id="176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177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fr-FR" sz="1400" b="0" strike="noStrike" spc="-1">
                <a:latin typeface="Times New Roman"/>
              </a:rPr>
              <a:t>&lt;pied de page&gt;</a:t>
            </a:r>
          </a:p>
        </p:txBody>
      </p:sp>
      <p:sp>
        <p:nvSpPr>
          <p:cNvPr id="178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8AE469A9-73AE-4C49-B34B-8BFB12CBF766}" type="slidenum">
              <a:rPr lang="fr-FR" sz="1400" b="0" strike="noStrike" spc="-1">
                <a:latin typeface="Times New Roman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0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304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E983D24-B45C-4721-96DC-9EC4FB7E49FB}" type="slidenum">
              <a:rPr lang="fr-FR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2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0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307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7BBD53AB-FA38-4D2E-B66E-E9FA48F696B8}" type="slidenum">
              <a:rPr lang="fr-FR" sz="1200" b="0" strike="noStrike" spc="-1">
                <a:latin typeface="Times New Roman"/>
              </a:rPr>
              <a:t>15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</p:spPr>
      </p:sp>
      <p:sp>
        <p:nvSpPr>
          <p:cNvPr id="30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310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BFEC2A1-8D07-48E4-9A3A-B75EA3AAFDD3}" type="slidenum">
              <a:rPr lang="fr-FR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20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</p:spPr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pPr marL="216000" indent="-216000">
              <a:lnSpc>
                <a:spcPct val="100000"/>
              </a:lnSpc>
            </a:pPr>
            <a:r>
              <a:rPr lang="fr-FR" sz="2000" b="0" strike="noStrike" spc="-1">
                <a:latin typeface="Arial"/>
              </a:rPr>
              <a:t>TERESA</a:t>
            </a:r>
          </a:p>
          <a:p>
            <a:pPr marL="216000" indent="-216000">
              <a:lnSpc>
                <a:spcPct val="100000"/>
              </a:lnSpc>
            </a:pPr>
            <a:endParaRPr lang="fr-FR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200" b="0" strike="noStrike" spc="-1">
                <a:latin typeface="TimesNewRomanPSMT"/>
              </a:rPr>
              <a:t>We recruit separate large and diverse cohorts of</a:t>
            </a:r>
            <a:br/>
            <a:r>
              <a:rPr lang="fr-FR" sz="1200" b="0" strike="noStrike" spc="-1">
                <a:latin typeface="TimesNewRomanPSMT"/>
              </a:rPr>
              <a:t>European adolescents to 3 sequential 12-month studies</a:t>
            </a:r>
            <a:br/>
            <a:r>
              <a:rPr lang="fr-FR" sz="1200" b="0" strike="noStrike" spc="-1">
                <a:latin typeface="TimesNewRomanPSMT"/>
              </a:rPr>
              <a:t>(Fig. 3). In </a:t>
            </a:r>
            <a:r>
              <a:rPr lang="fr-FR" sz="1200" b="0" i="1" strike="noStrike" spc="-1">
                <a:latin typeface="TimesNewRomanPS"/>
              </a:rPr>
              <a:t>Cohort 1</a:t>
            </a:r>
            <a:r>
              <a:rPr lang="fr-FR" sz="1200" b="0" strike="noStrike" spc="-1">
                <a:latin typeface="TimesNewRomanPSMT"/>
              </a:rPr>
              <a:t>, participants undergo standardized</a:t>
            </a:r>
            <a:br/>
            <a:r>
              <a:rPr lang="fr-FR" sz="1200" b="0" strike="noStrike" spc="-1">
                <a:latin typeface="TimesNewRomanPSMT"/>
              </a:rPr>
              <a:t>assessment to determine the multifactorial determinants</a:t>
            </a:r>
            <a:br/>
            <a:r>
              <a:rPr lang="fr-FR" sz="1200" b="0" strike="noStrike" spc="-1">
                <a:latin typeface="TimesNewRomanPSMT"/>
              </a:rPr>
              <a:t>of healthy vs. unhealthy internet usage and the first</a:t>
            </a:r>
            <a:br/>
            <a:r>
              <a:rPr lang="fr-FR" sz="1200" b="0" strike="noStrike" spc="-1">
                <a:latin typeface="TimesNewRomanPSMT"/>
              </a:rPr>
              <a:t>algorithms for quantifying individual risk of PUI are</a:t>
            </a:r>
            <a:br/>
            <a:r>
              <a:rPr lang="fr-FR" sz="1200" b="0" strike="noStrike" spc="-1">
                <a:latin typeface="TimesNewRomanPSMT"/>
              </a:rPr>
              <a:t>computed (</a:t>
            </a:r>
            <a:r>
              <a:rPr lang="fr-FR" sz="1200" b="0" i="1" strike="noStrike" spc="-1">
                <a:latin typeface="TimesNewRomanPS"/>
              </a:rPr>
              <a:t>Obj. A</a:t>
            </a:r>
            <a:r>
              <a:rPr lang="fr-FR" sz="1200" b="0" strike="noStrike" spc="-1">
                <a:latin typeface="TimesNewRomanPSMT"/>
              </a:rPr>
              <a:t>), alongside the health economic</a:t>
            </a:r>
            <a:br/>
            <a:r>
              <a:rPr lang="fr-FR" sz="1200" b="0" strike="noStrike" spc="-1">
                <a:latin typeface="TimesNewRomanPSMT"/>
              </a:rPr>
              <a:t>impact of PUI for European citizens (</a:t>
            </a:r>
            <a:r>
              <a:rPr lang="fr-FR" sz="1200" b="0" i="1" strike="noStrike" spc="-1">
                <a:latin typeface="TimesNewRomanPS"/>
              </a:rPr>
              <a:t>Obj. A,C</a:t>
            </a:r>
            <a:r>
              <a:rPr lang="fr-FR" sz="1200" b="0" strike="noStrike" spc="-1">
                <a:latin typeface="TimesNewRomanPSMT"/>
              </a:rPr>
              <a:t>). We co-</a:t>
            </a:r>
            <a:br/>
            <a:r>
              <a:rPr lang="fr-FR" sz="1200" b="0" strike="noStrike" spc="-1">
                <a:latin typeface="TimesNewRomanPSMT"/>
              </a:rPr>
              <a:t>create a digital assessment tool (BootstrApp) to enable early detection of adolescents ‘at risk’ of PUI before it is apparent, as a basis for early targeted intervention (</a:t>
            </a:r>
            <a:r>
              <a:rPr lang="fr-FR" sz="1200" b="0" i="1" strike="noStrike" spc="-1">
                <a:latin typeface="TimesNewRomanPS"/>
              </a:rPr>
              <a:t>Obj. A,B</a:t>
            </a:r>
            <a:r>
              <a:rPr lang="fr-FR" sz="1200" b="0" strike="noStrike" spc="-1">
                <a:latin typeface="TimesNewRomanPSMT"/>
              </a:rPr>
              <a:t>). In </a:t>
            </a:r>
            <a:r>
              <a:rPr lang="fr-FR" sz="1200" b="0" i="1" strike="noStrike" spc="-1">
                <a:latin typeface="TimesNewRomanPS"/>
              </a:rPr>
              <a:t>Cohort 2, </a:t>
            </a:r>
            <a:r>
              <a:rPr lang="fr-FR" sz="1200" b="0" strike="noStrike" spc="-1">
                <a:latin typeface="TimesNewRomanPSMT"/>
              </a:rPr>
              <a:t>we use this rich knowledge about the psychological mechanisms underpinning PUI as a basis for developing more effective interventions,co-created with adolescents for boosting healthy self-management of internet usage across the range of risk/resilience (</a:t>
            </a:r>
            <a:r>
              <a:rPr lang="fr-FR" sz="1200" b="0" i="1" strike="noStrike" spc="-1">
                <a:latin typeface="TimesNewRomanPS"/>
              </a:rPr>
              <a:t>Obj. B</a:t>
            </a:r>
            <a:r>
              <a:rPr lang="fr-FR" sz="1200" b="0" strike="noStrike" spc="-1">
                <a:latin typeface="TimesNewRomanPSMT"/>
              </a:rPr>
              <a:t>). We test two promising self-management interventions targeting separate theoretical underpinning mechanisms in a pilot study to identify the key moderating and mediating variables determining interventional outcomes, from which we train the first response-prediction algorithms for PUI as a platform for enabling personalized intervention allocation (varied according to individual characteristics) with the greatest chance of success (</a:t>
            </a:r>
            <a:r>
              <a:rPr lang="fr-FR" sz="1200" b="0" i="1" strike="noStrike" spc="-1">
                <a:latin typeface="TimesNewRomanPS"/>
              </a:rPr>
              <a:t>Obj. B</a:t>
            </a:r>
            <a:r>
              <a:rPr lang="fr-FR" sz="1200" b="0" strike="noStrike" spc="-1">
                <a:latin typeface="TimesNewRomanPSMT"/>
              </a:rPr>
              <a:t>). In </a:t>
            </a:r>
            <a:r>
              <a:rPr lang="fr-FR" sz="1200" b="0" i="1" strike="noStrike" spc="-1">
                <a:latin typeface="TimesNewRomanPS"/>
              </a:rPr>
              <a:t>Cohort 3, </a:t>
            </a:r>
            <a:r>
              <a:rPr lang="fr-FR" sz="1200" b="0" strike="noStrike" spc="-1">
                <a:latin typeface="TimesNewRomanPSMT"/>
              </a:rPr>
              <a:t>we combine the response-prediction and the risk-prediction algorithms on the same Bootstrap app (</a:t>
            </a:r>
            <a:r>
              <a:rPr lang="fr-FR" sz="1200" b="0" i="1" strike="noStrike" spc="-1">
                <a:latin typeface="TimesNewRomanPS"/>
              </a:rPr>
              <a:t>Obj. A,B</a:t>
            </a:r>
            <a:r>
              <a:rPr lang="fr-FR" sz="1200" b="0" strike="noStrike" spc="-1">
                <a:latin typeface="TimesNewRomanPSMT"/>
              </a:rPr>
              <a:t>). We conduct an RCT to test the efficacy and cost effectiveness of personalized algorithm-based allocation of preventative self-management interventions, delivered exclusively via the app. We thus deliver a form of intervention tailored to individual risk and </a:t>
            </a:r>
            <a:endParaRPr lang="fr-FR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200" b="0" strike="noStrike" spc="-1">
              <a:latin typeface="Arial"/>
            </a:endParaRPr>
          </a:p>
        </p:txBody>
      </p:sp>
      <p:sp>
        <p:nvSpPr>
          <p:cNvPr id="313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B4DAFEF-ABE4-4208-8D29-66E2C7563387}" type="slidenum">
              <a:rPr lang="fr-FR" sz="1200" b="0" strike="noStrike" spc="-1">
                <a:latin typeface="Times New Roman"/>
              </a:rPr>
              <a:t>22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1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316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273DA91D-34FC-489D-BF1D-79BE95EB16BD}" type="slidenum">
              <a:rPr lang="fr-FR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27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1080108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95160" y="4098240"/>
            <a:ext cx="1080108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95160" y="409824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229800" y="409824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347000" y="171936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7998840" y="171936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95160" y="409824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4347000" y="409824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7998840" y="409824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695160" y="1719360"/>
            <a:ext cx="10801080" cy="4554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1080108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3124080" y="355320"/>
            <a:ext cx="8372160" cy="31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95160" y="409824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695160" y="1719360"/>
            <a:ext cx="10801080" cy="4554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229800" y="409824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95160" y="4098240"/>
            <a:ext cx="1080108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1080108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95160" y="4098240"/>
            <a:ext cx="1080108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95160" y="409824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6229800" y="409824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347000" y="171936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7998840" y="171936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695160" y="409824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4347000" y="409824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7998840" y="409824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A6D1E56-04F4-734C-99F0-17E8A6EDD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325" y="6453188"/>
            <a:ext cx="9515475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E3F79CF-D2D0-4E4C-8A57-B5D061049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F42F8-A494-8542-AEEF-1F7CE56CEDC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0165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subTitle"/>
          </p:nvPr>
        </p:nvSpPr>
        <p:spPr>
          <a:xfrm>
            <a:off x="695160" y="1719360"/>
            <a:ext cx="10801080" cy="4554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1080108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1080108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subTitle"/>
          </p:nvPr>
        </p:nvSpPr>
        <p:spPr>
          <a:xfrm>
            <a:off x="3124080" y="355320"/>
            <a:ext cx="8372160" cy="31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695160" y="409824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229800" y="409824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95160" y="4098240"/>
            <a:ext cx="1080108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1080108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695160" y="4098240"/>
            <a:ext cx="1080108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95160" y="409824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 type="body"/>
          </p:nvPr>
        </p:nvSpPr>
        <p:spPr>
          <a:xfrm>
            <a:off x="6229800" y="409824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347000" y="171936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body"/>
          </p:nvPr>
        </p:nvSpPr>
        <p:spPr>
          <a:xfrm>
            <a:off x="7998840" y="171936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body"/>
          </p:nvPr>
        </p:nvSpPr>
        <p:spPr>
          <a:xfrm>
            <a:off x="695160" y="409824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28" name="PlaceHolder 6"/>
          <p:cNvSpPr>
            <a:spLocks noGrp="1"/>
          </p:cNvSpPr>
          <p:nvPr>
            <p:ph type="body"/>
          </p:nvPr>
        </p:nvSpPr>
        <p:spPr>
          <a:xfrm>
            <a:off x="4347000" y="409824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29" name="PlaceHolder 7"/>
          <p:cNvSpPr>
            <a:spLocks noGrp="1"/>
          </p:cNvSpPr>
          <p:nvPr>
            <p:ph type="body"/>
          </p:nvPr>
        </p:nvSpPr>
        <p:spPr>
          <a:xfrm>
            <a:off x="7998840" y="409824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subTitle"/>
          </p:nvPr>
        </p:nvSpPr>
        <p:spPr>
          <a:xfrm>
            <a:off x="695160" y="1719360"/>
            <a:ext cx="10801080" cy="4554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1080108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subTitle"/>
          </p:nvPr>
        </p:nvSpPr>
        <p:spPr>
          <a:xfrm>
            <a:off x="3124080" y="355320"/>
            <a:ext cx="8372160" cy="31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695160" y="409824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 type="body"/>
          </p:nvPr>
        </p:nvSpPr>
        <p:spPr>
          <a:xfrm>
            <a:off x="6229800" y="409824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 type="body"/>
          </p:nvPr>
        </p:nvSpPr>
        <p:spPr>
          <a:xfrm>
            <a:off x="695160" y="4098240"/>
            <a:ext cx="1080108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1080108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695160" y="4098240"/>
            <a:ext cx="1080108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695160" y="409824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 type="body"/>
          </p:nvPr>
        </p:nvSpPr>
        <p:spPr>
          <a:xfrm>
            <a:off x="6229800" y="409824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body"/>
          </p:nvPr>
        </p:nvSpPr>
        <p:spPr>
          <a:xfrm>
            <a:off x="4347000" y="171936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body"/>
          </p:nvPr>
        </p:nvSpPr>
        <p:spPr>
          <a:xfrm>
            <a:off x="7998840" y="171936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70" name="PlaceHolder 5"/>
          <p:cNvSpPr>
            <a:spLocks noGrp="1"/>
          </p:cNvSpPr>
          <p:nvPr>
            <p:ph type="body"/>
          </p:nvPr>
        </p:nvSpPr>
        <p:spPr>
          <a:xfrm>
            <a:off x="695160" y="409824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71" name="PlaceHolder 6"/>
          <p:cNvSpPr>
            <a:spLocks noGrp="1"/>
          </p:cNvSpPr>
          <p:nvPr>
            <p:ph type="body"/>
          </p:nvPr>
        </p:nvSpPr>
        <p:spPr>
          <a:xfrm>
            <a:off x="4347000" y="409824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72" name="PlaceHolder 7"/>
          <p:cNvSpPr>
            <a:spLocks noGrp="1"/>
          </p:cNvSpPr>
          <p:nvPr>
            <p:ph type="body"/>
          </p:nvPr>
        </p:nvSpPr>
        <p:spPr>
          <a:xfrm>
            <a:off x="7998840" y="4098240"/>
            <a:ext cx="347760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3124080" y="355320"/>
            <a:ext cx="8372160" cy="31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95160" y="409824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455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229800" y="409824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29800" y="1719360"/>
            <a:ext cx="527076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95160" y="4098240"/>
            <a:ext cx="10801080" cy="21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/>
          <p:cNvPicPr/>
          <p:nvPr/>
        </p:nvPicPr>
        <p:blipFill>
          <a:blip r:embed="rId14"/>
          <a:stretch/>
        </p:blipFill>
        <p:spPr>
          <a:xfrm>
            <a:off x="9532800" y="-9720"/>
            <a:ext cx="2668680" cy="1857240"/>
          </a:xfrm>
          <a:prstGeom prst="rect">
            <a:avLst/>
          </a:prstGeom>
          <a:ln>
            <a:noFill/>
          </a:ln>
        </p:spPr>
      </p:pic>
      <p:pic>
        <p:nvPicPr>
          <p:cNvPr id="8" name="Picture 14"/>
          <p:cNvPicPr/>
          <p:nvPr/>
        </p:nvPicPr>
        <p:blipFill>
          <a:blip r:embed="rId15"/>
          <a:stretch/>
        </p:blipFill>
        <p:spPr>
          <a:xfrm rot="7385400">
            <a:off x="10857960" y="1256400"/>
            <a:ext cx="1798560" cy="1102320"/>
          </a:xfrm>
          <a:prstGeom prst="rect">
            <a:avLst/>
          </a:prstGeom>
          <a:ln>
            <a:noFill/>
          </a:ln>
        </p:spPr>
      </p:pic>
      <p:pic>
        <p:nvPicPr>
          <p:cNvPr id="2" name="Picture 7"/>
          <p:cNvPicPr/>
          <p:nvPr/>
        </p:nvPicPr>
        <p:blipFill>
          <a:blip r:embed="rId16"/>
          <a:stretch/>
        </p:blipFill>
        <p:spPr>
          <a:xfrm>
            <a:off x="695160" y="398160"/>
            <a:ext cx="1920240" cy="586800"/>
          </a:xfrm>
          <a:prstGeom prst="rect">
            <a:avLst/>
          </a:prstGeom>
          <a:ln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95160" y="1468800"/>
            <a:ext cx="9902880" cy="205776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fr-FR" sz="4800" b="1" strike="noStrike" spc="-1">
                <a:solidFill>
                  <a:srgbClr val="251F3C"/>
                </a:solidFill>
                <a:latin typeface="Nohemi Semi Bold"/>
              </a:rPr>
              <a:t>Click here to edit Master title style</a:t>
            </a:r>
            <a:endParaRPr lang="fr-FR" sz="4800" b="0" strike="noStrike" spc="-1">
              <a:solidFill>
                <a:srgbClr val="1F1B34"/>
              </a:solidFill>
              <a:latin typeface="Trebuchet MS"/>
            </a:endParaRPr>
          </a:p>
        </p:txBody>
      </p:sp>
      <p:pic>
        <p:nvPicPr>
          <p:cNvPr id="4" name="Picture 5"/>
          <p:cNvPicPr/>
          <p:nvPr/>
        </p:nvPicPr>
        <p:blipFill>
          <a:blip r:embed="rId17"/>
          <a:stretch/>
        </p:blipFill>
        <p:spPr>
          <a:xfrm>
            <a:off x="10598760" y="960840"/>
            <a:ext cx="1593000" cy="4935960"/>
          </a:xfrm>
          <a:prstGeom prst="rect">
            <a:avLst/>
          </a:prstGeom>
          <a:ln>
            <a:noFill/>
          </a:ln>
        </p:spPr>
      </p:pic>
      <p:pic>
        <p:nvPicPr>
          <p:cNvPr id="5" name="Picture 6"/>
          <p:cNvPicPr/>
          <p:nvPr/>
        </p:nvPicPr>
        <p:blipFill>
          <a:blip r:embed="rId16"/>
          <a:stretch/>
        </p:blipFill>
        <p:spPr>
          <a:xfrm>
            <a:off x="695160" y="398160"/>
            <a:ext cx="1920240" cy="586800"/>
          </a:xfrm>
          <a:prstGeom prst="rect">
            <a:avLst/>
          </a:prstGeom>
          <a:ln>
            <a:noFill/>
          </a:ln>
        </p:spPr>
      </p:pic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solidFill>
                  <a:srgbClr val="251F3C"/>
                </a:solidFill>
                <a:latin typeface="Nohemi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251F3C"/>
                </a:solidFill>
                <a:latin typeface="Nohemi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600" b="0" strike="noStrike" spc="-1">
                <a:solidFill>
                  <a:srgbClr val="251F3C"/>
                </a:solidFill>
                <a:latin typeface="Nohemi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600" b="0" strike="noStrike" spc="-1">
                <a:solidFill>
                  <a:srgbClr val="251F3C"/>
                </a:solidFill>
                <a:latin typeface="Nohemi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12"/>
          <p:cNvPicPr/>
          <p:nvPr/>
        </p:nvPicPr>
        <p:blipFill>
          <a:blip r:embed="rId15"/>
          <a:stretch/>
        </p:blipFill>
        <p:spPr>
          <a:xfrm>
            <a:off x="9532800" y="-9720"/>
            <a:ext cx="2668680" cy="1857240"/>
          </a:xfrm>
          <a:prstGeom prst="rect">
            <a:avLst/>
          </a:prstGeom>
          <a:ln>
            <a:noFill/>
          </a:ln>
        </p:spPr>
      </p:pic>
      <p:pic>
        <p:nvPicPr>
          <p:cNvPr id="44" name="Picture 14"/>
          <p:cNvPicPr/>
          <p:nvPr/>
        </p:nvPicPr>
        <p:blipFill>
          <a:blip r:embed="rId16"/>
          <a:stretch/>
        </p:blipFill>
        <p:spPr>
          <a:xfrm rot="7385400">
            <a:off x="10857960" y="1256400"/>
            <a:ext cx="1798560" cy="1102320"/>
          </a:xfrm>
          <a:prstGeom prst="rect">
            <a:avLst/>
          </a:prstGeom>
          <a:ln>
            <a:noFill/>
          </a:ln>
        </p:spPr>
      </p:pic>
      <p:pic>
        <p:nvPicPr>
          <p:cNvPr id="45" name="Picture 7"/>
          <p:cNvPicPr/>
          <p:nvPr/>
        </p:nvPicPr>
        <p:blipFill>
          <a:blip r:embed="rId17"/>
          <a:stretch/>
        </p:blipFill>
        <p:spPr>
          <a:xfrm>
            <a:off x="695160" y="398160"/>
            <a:ext cx="1920240" cy="586800"/>
          </a:xfrm>
          <a:prstGeom prst="rect">
            <a:avLst/>
          </a:prstGeom>
          <a:ln>
            <a:noFill/>
          </a:ln>
        </p:spPr>
      </p:pic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2600" b="1" strike="noStrike" spc="-1">
                <a:solidFill>
                  <a:srgbClr val="251F3C"/>
                </a:solidFill>
                <a:latin typeface="Nohemi Semi Bold"/>
              </a:rPr>
              <a:t>Click to edit Master title style</a:t>
            </a:r>
            <a:endParaRPr lang="fr-FR" sz="26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95160" y="1719360"/>
            <a:ext cx="10801080" cy="4554000"/>
          </a:xfrm>
          <a:prstGeom prst="rect">
            <a:avLst/>
          </a:prstGeom>
        </p:spPr>
        <p:txBody>
          <a:bodyPr/>
          <a:lstStyle/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251F3C"/>
                </a:solidFill>
                <a:latin typeface="Nohemi"/>
              </a:rPr>
              <a:t>Edit Master text styles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Second level</a:t>
            </a:r>
          </a:p>
          <a:p>
            <a:pPr marL="1143000" lvl="2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251F3C"/>
                </a:solidFill>
                <a:latin typeface="Nohemi"/>
              </a:rPr>
              <a:t>Third level</a:t>
            </a:r>
          </a:p>
          <a:p>
            <a:pPr marL="1600200" lvl="3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1600" b="0" strike="noStrike" spc="-1">
                <a:solidFill>
                  <a:srgbClr val="251F3C"/>
                </a:solidFill>
                <a:latin typeface="Nohemi"/>
              </a:rPr>
              <a:t>Fourth level</a:t>
            </a:r>
          </a:p>
          <a:p>
            <a:pPr marL="2057400" lvl="4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1600" b="0" strike="noStrike" spc="-1">
                <a:solidFill>
                  <a:srgbClr val="251F3C"/>
                </a:solidFill>
                <a:latin typeface="Nohemi"/>
              </a:rPr>
              <a:t>Fifth level</a:t>
            </a:r>
          </a:p>
        </p:txBody>
      </p:sp>
      <p:sp>
        <p:nvSpPr>
          <p:cNvPr id="48" name="PlaceHolder 3"/>
          <p:cNvSpPr>
            <a:spLocks noGrp="1"/>
          </p:cNvSpPr>
          <p:nvPr>
            <p:ph type="ftr"/>
          </p:nvPr>
        </p:nvSpPr>
        <p:spPr>
          <a:xfrm>
            <a:off x="695160" y="6453360"/>
            <a:ext cx="9515160" cy="288720"/>
          </a:xfrm>
          <a:prstGeom prst="rect">
            <a:avLst/>
          </a:prstGeom>
        </p:spPr>
        <p:txBody>
          <a:bodyPr anchor="ctr"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sldNum"/>
          </p:nvPr>
        </p:nvSpPr>
        <p:spPr>
          <a:xfrm>
            <a:off x="10664280" y="6453360"/>
            <a:ext cx="831960" cy="28872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48DDB066-E801-4D59-89A6-95EB08FC0377}" type="slidenum">
              <a:rPr lang="fr-FR" sz="1000" b="0" strike="noStrike" spc="-1">
                <a:solidFill>
                  <a:srgbClr val="8C8C90"/>
                </a:solidFill>
                <a:latin typeface="Trebuchet MS"/>
              </a:rPr>
              <a:t>‹N°›</a:t>
            </a:fld>
            <a:endParaRPr lang="fr-FR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70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C3F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12"/>
          <p:cNvPicPr/>
          <p:nvPr/>
        </p:nvPicPr>
        <p:blipFill>
          <a:blip r:embed="rId14"/>
          <a:stretch/>
        </p:blipFill>
        <p:spPr>
          <a:xfrm>
            <a:off x="9532800" y="-9720"/>
            <a:ext cx="2668680" cy="1857240"/>
          </a:xfrm>
          <a:prstGeom prst="rect">
            <a:avLst/>
          </a:prstGeom>
          <a:ln>
            <a:noFill/>
          </a:ln>
        </p:spPr>
      </p:pic>
      <p:pic>
        <p:nvPicPr>
          <p:cNvPr id="87" name="Picture 14"/>
          <p:cNvPicPr/>
          <p:nvPr/>
        </p:nvPicPr>
        <p:blipFill>
          <a:blip r:embed="rId15"/>
          <a:stretch/>
        </p:blipFill>
        <p:spPr>
          <a:xfrm rot="7385400">
            <a:off x="10857960" y="1256400"/>
            <a:ext cx="1798560" cy="1102320"/>
          </a:xfrm>
          <a:prstGeom prst="rect">
            <a:avLst/>
          </a:prstGeom>
          <a:ln>
            <a:noFill/>
          </a:ln>
        </p:spPr>
      </p:pic>
      <p:pic>
        <p:nvPicPr>
          <p:cNvPr id="88" name="Picture 7"/>
          <p:cNvPicPr/>
          <p:nvPr/>
        </p:nvPicPr>
        <p:blipFill>
          <a:blip r:embed="rId16"/>
          <a:stretch/>
        </p:blipFill>
        <p:spPr>
          <a:xfrm>
            <a:off x="695160" y="398160"/>
            <a:ext cx="1920240" cy="586800"/>
          </a:xfrm>
          <a:prstGeom prst="rect">
            <a:avLst/>
          </a:prstGeom>
          <a:ln>
            <a:noFill/>
          </a:ln>
        </p:spPr>
      </p:pic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87040" y="1627560"/>
            <a:ext cx="4864320" cy="68544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5000"/>
              </a:lnSpc>
              <a:spcBef>
                <a:spcPts val="1001"/>
              </a:spcBef>
              <a:spcAft>
                <a:spcPts val="1199"/>
              </a:spcAft>
            </a:pPr>
            <a:r>
              <a:rPr lang="fr-FR" sz="3800" b="1" strike="noStrike" cap="all" spc="-1">
                <a:solidFill>
                  <a:srgbClr val="FFFFFF"/>
                </a:solidFill>
                <a:latin typeface="Nohemi Semi Bold"/>
              </a:rPr>
              <a:t>Clique para editar o estilo do título do Modelo Global</a:t>
            </a:r>
            <a:endParaRPr lang="fr-FR" sz="3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ftr"/>
          </p:nvPr>
        </p:nvSpPr>
        <p:spPr>
          <a:xfrm>
            <a:off x="795600" y="5751720"/>
            <a:ext cx="4955760" cy="722160"/>
          </a:xfrm>
          <a:prstGeom prst="rect">
            <a:avLst/>
          </a:prstGeom>
        </p:spPr>
        <p:txBody>
          <a:bodyPr anchor="b"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sldNum"/>
          </p:nvPr>
        </p:nvSpPr>
        <p:spPr>
          <a:xfrm>
            <a:off x="0" y="5751720"/>
            <a:ext cx="758520" cy="7221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EBBC18C2-8016-4FDC-B066-04B12FBE58C2}" type="slidenum">
              <a:rPr lang="fr-FR" sz="1000" b="0" strike="noStrike" spc="-1">
                <a:solidFill>
                  <a:srgbClr val="8C8C90"/>
                </a:solidFill>
                <a:latin typeface="Trebuchet MS"/>
              </a:rPr>
              <a:t>‹N°›</a:t>
            </a:fld>
            <a:endParaRPr lang="fr-FR" sz="1000" b="0" strike="noStrike" spc="-1">
              <a:latin typeface="Times New Roman"/>
            </a:endParaRPr>
          </a:p>
        </p:txBody>
      </p:sp>
      <p:pic>
        <p:nvPicPr>
          <p:cNvPr id="92" name="Gráfico 10"/>
          <p:cNvPicPr/>
          <p:nvPr/>
        </p:nvPicPr>
        <p:blipFill>
          <a:blip r:embed="rId17"/>
          <a:srcRect l="28094" t="47764"/>
          <a:stretch/>
        </p:blipFill>
        <p:spPr>
          <a:xfrm>
            <a:off x="0" y="0"/>
            <a:ext cx="1875600" cy="1362600"/>
          </a:xfrm>
          <a:prstGeom prst="rect">
            <a:avLst/>
          </a:prstGeom>
          <a:ln>
            <a:noFill/>
          </a:ln>
        </p:spPr>
      </p:pic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831960" y="2688480"/>
            <a:ext cx="4251600" cy="2020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347400" indent="-34704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FFFFFF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FFFFFF"/>
                </a:solidFill>
                <a:latin typeface="Nohemi"/>
              </a:rPr>
              <a:t>Clique para editar os Estilos de texto do modelo global</a:t>
            </a:r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  <a:p>
            <a:pPr marL="694800" lvl="1" indent="-34704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FFFFFF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FFFFFF"/>
                </a:solidFill>
                <a:latin typeface="Nohemi"/>
              </a:rPr>
              <a:t>Segundo nível</a:t>
            </a:r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  <a:p>
            <a:pPr marL="1097280" lvl="2" indent="-34704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FFFFFF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FFFFFF"/>
                </a:solidFill>
                <a:latin typeface="Nohemi"/>
              </a:rPr>
              <a:t>Terceiro nível</a:t>
            </a:r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  <a:p>
            <a:pPr marL="1600200" lvl="3" indent="-22824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FFFFFF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FFFFFF"/>
                </a:solidFill>
                <a:latin typeface="Nohemi"/>
              </a:rPr>
              <a:t>Quarto nível</a:t>
            </a:r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  <a:p>
            <a:pPr marL="2057400" lvl="4" indent="-22824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FFFFFF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FFFFFF"/>
                </a:solidFill>
                <a:latin typeface="Nohemi"/>
              </a:rPr>
              <a:t>Quinto nível</a:t>
            </a:r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Picture 12"/>
          <p:cNvPicPr/>
          <p:nvPr/>
        </p:nvPicPr>
        <p:blipFill>
          <a:blip r:embed="rId14"/>
          <a:stretch/>
        </p:blipFill>
        <p:spPr>
          <a:xfrm>
            <a:off x="9532800" y="-9720"/>
            <a:ext cx="2668680" cy="1857240"/>
          </a:xfrm>
          <a:prstGeom prst="rect">
            <a:avLst/>
          </a:prstGeom>
          <a:ln>
            <a:noFill/>
          </a:ln>
        </p:spPr>
      </p:pic>
      <p:pic>
        <p:nvPicPr>
          <p:cNvPr id="131" name="Picture 14"/>
          <p:cNvPicPr/>
          <p:nvPr/>
        </p:nvPicPr>
        <p:blipFill>
          <a:blip r:embed="rId15"/>
          <a:stretch/>
        </p:blipFill>
        <p:spPr>
          <a:xfrm rot="7385400">
            <a:off x="10857960" y="1256400"/>
            <a:ext cx="1798560" cy="1102320"/>
          </a:xfrm>
          <a:prstGeom prst="rect">
            <a:avLst/>
          </a:prstGeom>
          <a:ln>
            <a:noFill/>
          </a:ln>
        </p:spPr>
      </p:pic>
      <p:pic>
        <p:nvPicPr>
          <p:cNvPr id="132" name="Picture 7"/>
          <p:cNvPicPr/>
          <p:nvPr/>
        </p:nvPicPr>
        <p:blipFill>
          <a:blip r:embed="rId16"/>
          <a:stretch/>
        </p:blipFill>
        <p:spPr>
          <a:xfrm>
            <a:off x="695160" y="398160"/>
            <a:ext cx="1920240" cy="586800"/>
          </a:xfrm>
          <a:prstGeom prst="rect">
            <a:avLst/>
          </a:prstGeom>
          <a:ln>
            <a:noFill/>
          </a:ln>
        </p:spPr>
      </p:pic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3124080" y="355320"/>
            <a:ext cx="8372160" cy="679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2600" b="1" strike="noStrike" spc="-1">
                <a:solidFill>
                  <a:srgbClr val="251F3C"/>
                </a:solidFill>
                <a:latin typeface="Nohemi Semi Bold"/>
              </a:rPr>
              <a:t>Click to edit Master title style</a:t>
            </a:r>
            <a:endParaRPr lang="fr-FR" sz="26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ftr"/>
          </p:nvPr>
        </p:nvSpPr>
        <p:spPr>
          <a:xfrm>
            <a:off x="695160" y="6453360"/>
            <a:ext cx="9515160" cy="288720"/>
          </a:xfrm>
          <a:prstGeom prst="rect">
            <a:avLst/>
          </a:prstGeom>
        </p:spPr>
        <p:txBody>
          <a:bodyPr anchor="ctr"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sldNum"/>
          </p:nvPr>
        </p:nvSpPr>
        <p:spPr>
          <a:xfrm>
            <a:off x="10664280" y="6453360"/>
            <a:ext cx="831960" cy="28872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4C178F42-EF64-4F7F-AF44-104A7A3ACD4F}" type="slidenum">
              <a:rPr lang="fr-FR" sz="1000" b="0" strike="noStrike" spc="-1">
                <a:solidFill>
                  <a:srgbClr val="8C8C90"/>
                </a:solidFill>
                <a:latin typeface="Trebuchet MS"/>
              </a:rPr>
              <a:t>‹N°›</a:t>
            </a:fld>
            <a:endParaRPr lang="fr-FR" sz="1000" b="0" strike="noStrike" spc="-1">
              <a:latin typeface="Times New Roman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solidFill>
                  <a:srgbClr val="251F3C"/>
                </a:solidFill>
                <a:latin typeface="Nohemi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251F3C"/>
                </a:solidFill>
                <a:latin typeface="Nohemi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600" b="0" strike="noStrike" spc="-1">
                <a:solidFill>
                  <a:srgbClr val="251F3C"/>
                </a:solidFill>
                <a:latin typeface="Nohemi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600" b="0" strike="noStrike" spc="-1">
                <a:solidFill>
                  <a:srgbClr val="251F3C"/>
                </a:solidFill>
                <a:latin typeface="Nohemi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ternetandme.e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bootstrap@herts.ac.uk" TargetMode="External"/><Relationship Id="rId2" Type="http://schemas.openxmlformats.org/officeDocument/2006/relationships/hyperlink" Target="https://www.internetandme.eu/" TargetMode="Externa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695160" y="1468800"/>
            <a:ext cx="9902880" cy="1028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br>
              <a:rPr dirty="0"/>
            </a:br>
            <a:r>
              <a:rPr lang="fr-FR" sz="4800" b="1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projet Bootstrap</a:t>
            </a:r>
          </a:p>
        </p:txBody>
      </p:sp>
      <p:pic>
        <p:nvPicPr>
          <p:cNvPr id="180" name="Picture 4"/>
          <p:cNvPicPr/>
          <p:nvPr/>
        </p:nvPicPr>
        <p:blipFill>
          <a:blip r:embed="rId2"/>
          <a:stretch/>
        </p:blipFill>
        <p:spPr>
          <a:xfrm>
            <a:off x="241200" y="5784480"/>
            <a:ext cx="9096840" cy="954000"/>
          </a:xfrm>
          <a:prstGeom prst="rect">
            <a:avLst/>
          </a:prstGeom>
          <a:ln>
            <a:noFill/>
          </a:ln>
        </p:spPr>
      </p:pic>
      <p:pic>
        <p:nvPicPr>
          <p:cNvPr id="181" name="Image 3"/>
          <p:cNvPicPr/>
          <p:nvPr/>
        </p:nvPicPr>
        <p:blipFill>
          <a:blip r:embed="rId3"/>
          <a:stretch/>
        </p:blipFill>
        <p:spPr>
          <a:xfrm>
            <a:off x="9848880" y="5784480"/>
            <a:ext cx="1234440" cy="863640"/>
          </a:xfrm>
          <a:prstGeom prst="rect">
            <a:avLst/>
          </a:prstGeom>
          <a:ln>
            <a:noFill/>
          </a:ln>
        </p:spPr>
      </p:pic>
      <p:sp>
        <p:nvSpPr>
          <p:cNvPr id="182" name="CustomShape 2"/>
          <p:cNvSpPr/>
          <p:nvPr/>
        </p:nvSpPr>
        <p:spPr>
          <a:xfrm>
            <a:off x="695160" y="4331880"/>
            <a:ext cx="9153000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600" b="0" strike="noStrike" spc="-1" dirty="0">
                <a:solidFill>
                  <a:srgbClr val="1F1B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 D.PURPER-OUAKIL, PU/PH, SMPEA Saint ELOI, CHU Montpellier; INSERM CESP U 1018</a:t>
            </a:r>
            <a:endParaRPr lang="fr-FR" sz="16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fr-FR" sz="1600" b="0" strike="noStrike" spc="-1" dirty="0">
                <a:solidFill>
                  <a:srgbClr val="1F1B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Mme Sara </a:t>
            </a:r>
            <a:r>
              <a:rPr lang="fr-FR" sz="1600" b="0" strike="noStrike" spc="-1" dirty="0" err="1">
                <a:solidFill>
                  <a:srgbClr val="1F1B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Fally</a:t>
            </a:r>
            <a:r>
              <a:rPr lang="fr-FR" sz="1600" b="0" strike="noStrike" spc="-1" dirty="0">
                <a:solidFill>
                  <a:srgbClr val="1F1B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psychologue recherche/enseignante </a:t>
            </a:r>
          </a:p>
          <a:p>
            <a:pPr>
              <a:lnSpc>
                <a:spcPct val="100000"/>
              </a:lnSpc>
            </a:pPr>
            <a:r>
              <a:rPr lang="fr-FR" sz="1600" spc="-1" dirty="0">
                <a:solidFill>
                  <a:srgbClr val="1F1B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Mme Erica </a:t>
            </a:r>
            <a:r>
              <a:rPr lang="fr-FR" sz="1600" spc="-1" dirty="0" err="1">
                <a:solidFill>
                  <a:srgbClr val="1F1B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Fongaro</a:t>
            </a:r>
            <a:r>
              <a:rPr lang="fr-FR" sz="1600" spc="-1" dirty="0">
                <a:solidFill>
                  <a:srgbClr val="1F1B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Post-doctorante, Ingénieur Recherche</a:t>
            </a:r>
            <a:endParaRPr lang="fr-FR" sz="16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fr-FR" sz="1600" b="0" strike="noStrike" spc="-1" dirty="0">
                <a:solidFill>
                  <a:srgbClr val="1F1B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Mme </a:t>
            </a:r>
            <a:r>
              <a:rPr lang="fr-FR" sz="1600" b="0" strike="noStrike" spc="-1" dirty="0" err="1">
                <a:solidFill>
                  <a:srgbClr val="1F1B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Judit</a:t>
            </a:r>
            <a:r>
              <a:rPr lang="fr-FR" sz="1600" b="0" strike="noStrike" spc="-1" dirty="0">
                <a:solidFill>
                  <a:srgbClr val="1F1B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b="0" strike="noStrike" spc="-1" dirty="0" err="1">
                <a:solidFill>
                  <a:srgbClr val="1F1B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Brisot</a:t>
            </a:r>
            <a:r>
              <a:rPr lang="fr-FR" sz="1600" b="0" strike="noStrike" spc="-1" dirty="0">
                <a:solidFill>
                  <a:srgbClr val="1F1B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Ingénieur Recherche</a:t>
            </a:r>
            <a:endParaRPr lang="fr-FR" sz="16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EA34F42-1E91-5D24-04CD-AB674604C5DD}"/>
              </a:ext>
            </a:extLst>
          </p:cNvPr>
          <p:cNvSpPr txBox="1"/>
          <p:nvPr/>
        </p:nvSpPr>
        <p:spPr>
          <a:xfrm>
            <a:off x="695160" y="2755725"/>
            <a:ext cx="72401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Développer l’adaptation sociale et le bien-être psychologique des jeunes dans un monde </a:t>
            </a:r>
            <a:r>
              <a:rPr lang="fr-FR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post-pandémique</a:t>
            </a:r>
            <a:r>
              <a:rPr lang="fr-FR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qui se numérise rapidement.</a:t>
            </a:r>
            <a:r>
              <a:rPr lang="fr-FR" dirty="0">
                <a:effectLst/>
              </a:rPr>
              <a:t>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B18E6B-0439-594B-B5AA-ED98C5127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1223" y="1193520"/>
            <a:ext cx="8372160" cy="679680"/>
          </a:xfrm>
        </p:spPr>
        <p:txBody>
          <a:bodyPr anchor="ctr">
            <a:normAutofit/>
          </a:bodyPr>
          <a:lstStyle/>
          <a:p>
            <a:r>
              <a:rPr lang="fr-FR" sz="2800" b="1" dirty="0">
                <a:solidFill>
                  <a:srgbClr val="1F1B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constats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7CA4DD6-0BAD-DB47-9053-9F93A88BC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1719360"/>
            <a:ext cx="10801080" cy="4554000"/>
          </a:xfrm>
        </p:spPr>
        <p:txBody>
          <a:bodyPr>
            <a:normAutofit/>
          </a:bodyPr>
          <a:lstStyle/>
          <a:p>
            <a:r>
              <a:rPr lang="fr-FR" sz="2400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enfants évoluent aujourd’hui dans un univers où les écrans / le numérique ont une </a:t>
            </a:r>
            <a:r>
              <a:rPr lang="fr-FR" sz="2400" b="1" u="sng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place prépondérante </a:t>
            </a:r>
          </a:p>
          <a:p>
            <a:r>
              <a:rPr lang="fr-FR" sz="2400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Consensus scientifique </a:t>
            </a:r>
            <a:r>
              <a:rPr lang="fr-FR" sz="2400" b="1" u="sng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pour les risques sur la santé </a:t>
            </a:r>
            <a:r>
              <a:rPr lang="fr-FR" sz="2400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sommeil, sédentarité, activité physique, obésité, vision</a:t>
            </a:r>
          </a:p>
          <a:p>
            <a:r>
              <a:rPr lang="fr-FR" sz="2400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</a:t>
            </a:r>
            <a:r>
              <a:rPr lang="fr-FR" sz="2400" b="1" u="sng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conséquences sur le neurodéveloppement restent mal connues</a:t>
            </a:r>
            <a:r>
              <a:rPr lang="fr-FR" sz="2400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 termes de causalité</a:t>
            </a:r>
            <a:br>
              <a:rPr lang="fr-FR" sz="2400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400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notion d’addiction aux écrans n’est pas bien étayée scientifiquement, mais un effet délétère est possible chez certains</a:t>
            </a:r>
            <a:br>
              <a:rPr lang="fr-FR" sz="2400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400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Risques liés à des </a:t>
            </a:r>
            <a:r>
              <a:rPr lang="fr-FR" sz="2400" b="1" u="sng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accès non contrôlés à des contenus problématiques </a:t>
            </a:r>
            <a:r>
              <a:rPr lang="fr-FR" sz="2400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violence, pornographie, stéréotypes, … </a:t>
            </a:r>
          </a:p>
        </p:txBody>
      </p:sp>
    </p:spTree>
    <p:extLst>
      <p:ext uri="{BB962C8B-B14F-4D97-AF65-F5344CB8AC3E}">
        <p14:creationId xmlns:p14="http://schemas.microsoft.com/office/powerpoint/2010/main" val="3819567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8E70B1-9363-8A40-ACF4-72503C2C1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b="1" dirty="0"/>
              <a:t>Rapport Elysée 2024 : des propositions concrètes à partir de six axes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603E79C-A486-E548-B964-20480B0E9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499"/>
            <a:ext cx="8825659" cy="3906631"/>
          </a:xfrm>
        </p:spPr>
        <p:txBody>
          <a:bodyPr>
            <a:normAutofit fontScale="85000" lnSpcReduction="20000"/>
          </a:bodyPr>
          <a:lstStyle/>
          <a:p>
            <a:r>
              <a:rPr lang="fr-FR" b="1" u="sng" dirty="0"/>
              <a:t>S’attaquer aux services numériques et aux concepteurs des contenus destinés aux jeunes : </a:t>
            </a:r>
            <a:r>
              <a:rPr lang="fr-FR" dirty="0"/>
              <a:t>modèle économique, régulation, présentation des contenus , … </a:t>
            </a:r>
          </a:p>
          <a:p>
            <a:r>
              <a:rPr lang="fr-FR" b="1" u="sng" dirty="0"/>
              <a:t>Un contrôle parental généralisé et homogénéisé </a:t>
            </a:r>
            <a:r>
              <a:rPr lang="fr-FR" dirty="0"/>
              <a:t>pour ne pas avoir d’accès possible à des contenus illégaux et encadrer la protection des mineurs</a:t>
            </a:r>
          </a:p>
          <a:p>
            <a:r>
              <a:rPr lang="fr-FR" b="1" u="sng" dirty="0"/>
              <a:t>Progressivité de l’accès aux écrans et des usages en fonction de l’âge:  </a:t>
            </a:r>
          </a:p>
          <a:p>
            <a:pPr lvl="1"/>
            <a:r>
              <a:rPr lang="fr-FR" dirty="0"/>
              <a:t>Avant trois ans : pas d’écran</a:t>
            </a:r>
          </a:p>
          <a:p>
            <a:pPr lvl="1"/>
            <a:r>
              <a:rPr lang="fr-FR" dirty="0"/>
              <a:t>Avant 6 ans : écrans déconseillés ou limités, contenu éducatif, accompagné.</a:t>
            </a:r>
          </a:p>
          <a:p>
            <a:pPr lvl="1"/>
            <a:r>
              <a:rPr lang="fr-FR" dirty="0"/>
              <a:t>Pas de tél portable avant 11 ans, pas de smartphone avant 13 ans, </a:t>
            </a:r>
          </a:p>
          <a:p>
            <a:pPr lvl="1"/>
            <a:r>
              <a:rPr lang="fr-FR" dirty="0"/>
              <a:t>Pas d’accès aux RS avant 15 ans (majorité numérique) </a:t>
            </a:r>
          </a:p>
        </p:txBody>
      </p:sp>
    </p:spTree>
    <p:extLst>
      <p:ext uri="{BB962C8B-B14F-4D97-AF65-F5344CB8AC3E}">
        <p14:creationId xmlns:p14="http://schemas.microsoft.com/office/powerpoint/2010/main" val="2414528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8E70B1-9363-8A40-ACF4-72503C2C1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680" y="1039680"/>
            <a:ext cx="8372160" cy="679680"/>
          </a:xfrm>
        </p:spPr>
        <p:txBody>
          <a:bodyPr anchor="ctr">
            <a:normAutofit/>
          </a:bodyPr>
          <a:lstStyle/>
          <a:p>
            <a:r>
              <a:rPr lang="fr-FR" sz="3200" b="1" dirty="0">
                <a:solidFill>
                  <a:srgbClr val="1F1B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 propositions concrètes à partir de six axes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603E79C-A486-E548-B964-20480B0E9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1719360"/>
            <a:ext cx="10801080" cy="4554000"/>
          </a:xfrm>
        </p:spPr>
        <p:txBody>
          <a:bodyPr>
            <a:normAutofit/>
          </a:bodyPr>
          <a:lstStyle/>
          <a:p>
            <a:r>
              <a:rPr lang="fr-FR" sz="2400" b="1" u="sng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Former et accompagner enfants et adolescents pour le numérique et développer des propositions alternatives </a:t>
            </a:r>
          </a:p>
          <a:p>
            <a:endParaRPr lang="fr-FR" sz="2400" b="1" u="sng" dirty="0">
              <a:solidFill>
                <a:srgbClr val="251F3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b="1" u="sng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Encourager les adultes (parents, éducateurs) à montrer l’exemple:</a:t>
            </a:r>
            <a:r>
              <a:rPr lang="fr-FR" sz="2400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temps sans écran, lieux et temps déconnectés</a:t>
            </a:r>
          </a:p>
          <a:p>
            <a:endParaRPr lang="fr-FR" sz="2400" dirty="0">
              <a:solidFill>
                <a:srgbClr val="251F3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b="1" u="sng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Mise en place d’une stratégie globale : </a:t>
            </a:r>
            <a:r>
              <a:rPr lang="fr-FR" sz="2400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observatoire, financement d’action publique, sanctions pour l’industrie numérique qui ne respecte pas, …</a:t>
            </a:r>
            <a:endParaRPr lang="fr-FR" sz="2400" b="1" u="sng" dirty="0">
              <a:solidFill>
                <a:srgbClr val="251F3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400" b="1" u="sng" dirty="0">
              <a:solidFill>
                <a:srgbClr val="251F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422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1361160" y="1038960"/>
            <a:ext cx="8372160" cy="679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2600" b="1" strike="noStrike" spc="-1">
                <a:solidFill>
                  <a:srgbClr val="251F3C"/>
                </a:solidFill>
                <a:latin typeface="Nohemi Semi Bold"/>
              </a:rPr>
              <a:t>Le projet Bootstrap</a:t>
            </a:r>
            <a:endParaRPr lang="fr-FR" sz="2600" b="0" strike="noStrike" spc="-1">
              <a:solidFill>
                <a:srgbClr val="1F1B34"/>
              </a:solidFill>
              <a:latin typeface="Trebuchet MS"/>
            </a:endParaRPr>
          </a:p>
        </p:txBody>
      </p:sp>
      <p:pic>
        <p:nvPicPr>
          <p:cNvPr id="206" name="Espace réservé du contenu 3"/>
          <p:cNvPicPr/>
          <p:nvPr/>
        </p:nvPicPr>
        <p:blipFill>
          <a:blip r:embed="rId2"/>
          <a:srcRect l="22325" t="19111" r="4762" b="15346"/>
          <a:stretch/>
        </p:blipFill>
        <p:spPr>
          <a:xfrm>
            <a:off x="1592640" y="1719360"/>
            <a:ext cx="9006480" cy="4554000"/>
          </a:xfrm>
          <a:prstGeom prst="rect">
            <a:avLst/>
          </a:prstGeom>
          <a:ln>
            <a:noFill/>
          </a:ln>
        </p:spPr>
      </p:pic>
      <p:sp>
        <p:nvSpPr>
          <p:cNvPr id="207" name="CustomShape 2"/>
          <p:cNvSpPr/>
          <p:nvPr/>
        </p:nvSpPr>
        <p:spPr>
          <a:xfrm>
            <a:off x="2764800" y="5327280"/>
            <a:ext cx="6356880" cy="99468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0000"/>
              </a:lnSpc>
            </a:pPr>
            <a:r>
              <a:rPr lang="fr-FR" sz="1800" b="0" strike="noStrike" spc="-1" dirty="0">
                <a:solidFill>
                  <a:srgbClr val="FFFFFF"/>
                </a:solidFill>
                <a:latin typeface="Trebuchet MS"/>
              </a:rPr>
              <a:t>Intérêt d’une prévention personnalisée/Individu plus efficace (moins stigmatisante, moins coûteuse) que des approches plus généralistes </a:t>
            </a:r>
            <a:r>
              <a:rPr lang="fr-FR" sz="1100" b="0" strike="noStrike" spc="-1" dirty="0">
                <a:solidFill>
                  <a:srgbClr val="FFFFFF"/>
                </a:solidFill>
                <a:latin typeface="Trebuchet MS"/>
              </a:rPr>
              <a:t>(W. </a:t>
            </a:r>
            <a:r>
              <a:rPr lang="fr-FR" sz="1100" b="0" strike="noStrike" spc="-1" dirty="0" err="1">
                <a:solidFill>
                  <a:srgbClr val="FFFFFF"/>
                </a:solidFill>
                <a:latin typeface="Trebuchet MS"/>
              </a:rPr>
              <a:t>Kuyken</a:t>
            </a:r>
            <a:r>
              <a:rPr lang="fr-FR" sz="1100" b="0" strike="noStrike" spc="-1" dirty="0">
                <a:solidFill>
                  <a:srgbClr val="FFFFFF"/>
                </a:solidFill>
                <a:latin typeface="Trebuchet MS"/>
              </a:rPr>
              <a:t> et al, 2022)</a:t>
            </a:r>
            <a:endParaRPr lang="fr-FR" sz="11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Group 1"/>
          <p:cNvGrpSpPr/>
          <p:nvPr/>
        </p:nvGrpSpPr>
        <p:grpSpPr>
          <a:xfrm>
            <a:off x="695160" y="2459520"/>
            <a:ext cx="10801080" cy="3073680"/>
            <a:chOff x="695160" y="2459520"/>
            <a:chExt cx="10801080" cy="3073680"/>
          </a:xfrm>
        </p:grpSpPr>
        <p:sp>
          <p:nvSpPr>
            <p:cNvPr id="209" name="CustomShape 2"/>
            <p:cNvSpPr/>
            <p:nvPr/>
          </p:nvSpPr>
          <p:spPr>
            <a:xfrm>
              <a:off x="695160" y="2459520"/>
              <a:ext cx="10801080" cy="1365840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tint val="4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fr-FR"/>
            </a:p>
          </p:txBody>
        </p:sp>
        <p:sp>
          <p:nvSpPr>
            <p:cNvPr id="210" name="CustomShape 3"/>
            <p:cNvSpPr/>
            <p:nvPr/>
          </p:nvSpPr>
          <p:spPr>
            <a:xfrm>
              <a:off x="1108800" y="2766960"/>
              <a:ext cx="750960" cy="750960"/>
            </a:xfrm>
            <a:prstGeom prst="rect">
              <a:avLst/>
            </a:prstGeom>
            <a:blipFill rotWithShape="0">
              <a:blip r:embed="rId2"/>
              <a:stretch>
                <a:fillRect/>
              </a:stretch>
            </a:blipFill>
            <a:ln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fr-FR"/>
            </a:p>
          </p:txBody>
        </p:sp>
        <p:sp>
          <p:nvSpPr>
            <p:cNvPr id="211" name="CustomShape 4"/>
            <p:cNvSpPr/>
            <p:nvPr/>
          </p:nvSpPr>
          <p:spPr>
            <a:xfrm>
              <a:off x="2273400" y="2459520"/>
              <a:ext cx="4860360" cy="13658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44720" tIns="144720" rIns="144720" bIns="144720" anchor="ctr"/>
            <a:lstStyle/>
            <a:p>
              <a:pPr>
                <a:lnSpc>
                  <a:spcPct val="100000"/>
                </a:lnSpc>
                <a:spcAft>
                  <a:spcPts val="876"/>
                </a:spcAft>
              </a:pPr>
              <a:r>
                <a:rPr lang="fr-FR" sz="2500" b="1" strike="noStrike" spc="-1">
                  <a:solidFill>
                    <a:srgbClr val="1F1B34"/>
                  </a:solidFill>
                  <a:latin typeface="Trebuchet MS"/>
                </a:rPr>
                <a:t>Objectif général</a:t>
              </a:r>
              <a:endParaRPr lang="fr-FR" sz="2500" b="0" strike="noStrike" spc="-1">
                <a:latin typeface="Arial"/>
              </a:endParaRPr>
            </a:p>
          </p:txBody>
        </p:sp>
        <p:sp>
          <p:nvSpPr>
            <p:cNvPr id="212" name="CustomShape 5"/>
            <p:cNvSpPr/>
            <p:nvPr/>
          </p:nvSpPr>
          <p:spPr>
            <a:xfrm>
              <a:off x="7134120" y="2459520"/>
              <a:ext cx="4362120" cy="13658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44720" tIns="144720" rIns="144720" bIns="144720" anchor="ctr"/>
            <a:lstStyle/>
            <a:p>
              <a:pPr>
                <a:lnSpc>
                  <a:spcPct val="100000"/>
                </a:lnSpc>
                <a:spcAft>
                  <a:spcPts val="456"/>
                </a:spcAft>
              </a:pPr>
              <a:r>
                <a:rPr lang="fr-FR" sz="1300" b="0" strike="noStrike" spc="-1">
                  <a:solidFill>
                    <a:srgbClr val="1F1B34"/>
                  </a:solidFill>
                  <a:latin typeface="Trebuchet MS"/>
                </a:rPr>
                <a:t>Initier des changements pratiques sanitaires et sociales afin de réduire les effets néfastes de la numérisation sur la santé mentale, en particulier chez les jeunes</a:t>
              </a:r>
              <a:endParaRPr lang="fr-FR" sz="1300" b="0" strike="noStrike" spc="-1">
                <a:latin typeface="Arial"/>
              </a:endParaRPr>
            </a:p>
          </p:txBody>
        </p:sp>
        <p:sp>
          <p:nvSpPr>
            <p:cNvPr id="213" name="CustomShape 6"/>
            <p:cNvSpPr/>
            <p:nvPr/>
          </p:nvSpPr>
          <p:spPr>
            <a:xfrm>
              <a:off x="695160" y="4167360"/>
              <a:ext cx="10801080" cy="1365840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tint val="4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fr-FR"/>
            </a:p>
          </p:txBody>
        </p:sp>
        <p:sp>
          <p:nvSpPr>
            <p:cNvPr id="214" name="CustomShape 7"/>
            <p:cNvSpPr/>
            <p:nvPr/>
          </p:nvSpPr>
          <p:spPr>
            <a:xfrm>
              <a:off x="1108800" y="4474800"/>
              <a:ext cx="750960" cy="750960"/>
            </a:xfrm>
            <a:prstGeom prst="rect">
              <a:avLst/>
            </a:prstGeom>
            <a:blipFill rotWithShape="0">
              <a:blip r:embed="rId3"/>
              <a:stretch>
                <a:fillRect/>
              </a:stretch>
            </a:blipFill>
            <a:ln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fr-FR"/>
            </a:p>
          </p:txBody>
        </p:sp>
        <p:sp>
          <p:nvSpPr>
            <p:cNvPr id="215" name="CustomShape 8"/>
            <p:cNvSpPr/>
            <p:nvPr/>
          </p:nvSpPr>
          <p:spPr>
            <a:xfrm>
              <a:off x="2273400" y="4167360"/>
              <a:ext cx="4860360" cy="13658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44720" tIns="144720" rIns="144720" bIns="144720" anchor="ctr"/>
            <a:lstStyle/>
            <a:p>
              <a:pPr>
                <a:lnSpc>
                  <a:spcPct val="100000"/>
                </a:lnSpc>
                <a:spcAft>
                  <a:spcPts val="876"/>
                </a:spcAft>
              </a:pPr>
              <a:r>
                <a:rPr lang="fr-FR" sz="2500" b="1" strike="noStrike" spc="-1">
                  <a:solidFill>
                    <a:srgbClr val="1F1B34"/>
                  </a:solidFill>
                  <a:latin typeface="Trebuchet MS"/>
                </a:rPr>
                <a:t>Approches</a:t>
              </a:r>
              <a:endParaRPr lang="fr-FR" sz="2500" b="0" strike="noStrike" spc="-1">
                <a:latin typeface="Arial"/>
              </a:endParaRPr>
            </a:p>
          </p:txBody>
        </p:sp>
        <p:sp>
          <p:nvSpPr>
            <p:cNvPr id="216" name="CustomShape 9"/>
            <p:cNvSpPr/>
            <p:nvPr/>
          </p:nvSpPr>
          <p:spPr>
            <a:xfrm>
              <a:off x="7134120" y="4167360"/>
              <a:ext cx="4362120" cy="13658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44720" tIns="144720" rIns="144720" bIns="144720" anchor="ctr"/>
            <a:lstStyle/>
            <a:p>
              <a:pPr>
                <a:lnSpc>
                  <a:spcPct val="100000"/>
                </a:lnSpc>
                <a:spcAft>
                  <a:spcPts val="456"/>
                </a:spcAft>
              </a:pPr>
              <a:r>
                <a:rPr lang="fr-FR" sz="1300" b="0" strike="noStrike" spc="-1">
                  <a:solidFill>
                    <a:srgbClr val="1F1B34"/>
                  </a:solidFill>
                  <a:latin typeface="Trebuchet MS"/>
                </a:rPr>
                <a:t>Co-créer une plateforme numérique de dépistage et d'évaluation pour comprendre quels sont les jeunes les plus à risque de développer une PUI </a:t>
              </a:r>
              <a:endParaRPr lang="fr-FR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spcAft>
                  <a:spcPts val="456"/>
                </a:spcAft>
              </a:pPr>
              <a:r>
                <a:rPr lang="fr-FR" sz="1300" b="0" strike="noStrike" spc="-1">
                  <a:solidFill>
                    <a:srgbClr val="1F1B34"/>
                  </a:solidFill>
                  <a:latin typeface="Trebuchet MS"/>
                </a:rPr>
                <a:t>Développer des interventions personnalisées de prévention de l’UPI basées sur des données probantes</a:t>
              </a:r>
              <a:endParaRPr lang="fr-FR" sz="1300" b="0" strike="noStrike" spc="-1">
                <a:latin typeface="Arial"/>
              </a:endParaRPr>
            </a:p>
          </p:txBody>
        </p:sp>
      </p:grpSp>
      <p:grpSp>
        <p:nvGrpSpPr>
          <p:cNvPr id="217" name="Group 10"/>
          <p:cNvGrpSpPr/>
          <p:nvPr/>
        </p:nvGrpSpPr>
        <p:grpSpPr>
          <a:xfrm>
            <a:off x="0" y="0"/>
            <a:ext cx="36000" cy="36000"/>
            <a:chOff x="0" y="0"/>
            <a:chExt cx="36000" cy="36000"/>
          </a:xfrm>
        </p:grpSpPr>
      </p:grpSp>
      <p:pic>
        <p:nvPicPr>
          <p:cNvPr id="218" name="Image 5"/>
          <p:cNvPicPr/>
          <p:nvPr/>
        </p:nvPicPr>
        <p:blipFill>
          <a:blip r:embed="rId4"/>
          <a:stretch/>
        </p:blipFill>
        <p:spPr>
          <a:xfrm>
            <a:off x="92880" y="1602720"/>
            <a:ext cx="611640" cy="611640"/>
          </a:xfrm>
          <a:prstGeom prst="rect">
            <a:avLst/>
          </a:prstGeom>
          <a:ln>
            <a:noFill/>
          </a:ln>
        </p:spPr>
      </p:pic>
      <p:pic>
        <p:nvPicPr>
          <p:cNvPr id="219" name="Image 6"/>
          <p:cNvPicPr/>
          <p:nvPr/>
        </p:nvPicPr>
        <p:blipFill>
          <a:blip r:embed="rId5"/>
          <a:stretch/>
        </p:blipFill>
        <p:spPr>
          <a:xfrm>
            <a:off x="47160" y="4382640"/>
            <a:ext cx="647640" cy="64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887040" y="1627560"/>
            <a:ext cx="4864320" cy="6854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fr-FR" sz="1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221" name="TextShape 2"/>
          <p:cNvSpPr txBox="1"/>
          <p:nvPr/>
        </p:nvSpPr>
        <p:spPr>
          <a:xfrm>
            <a:off x="0" y="5751720"/>
            <a:ext cx="758520" cy="722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  <a:spcAft>
                <a:spcPts val="601"/>
              </a:spcAft>
            </a:pPr>
            <a:fld id="{233CADAA-955A-47EF-80EA-9D28E756054F}" type="slidenum">
              <a:rPr lang="fr-FR" sz="1000" b="0" strike="noStrike" spc="-1">
                <a:solidFill>
                  <a:srgbClr val="8C8C90"/>
                </a:solidFill>
                <a:latin typeface="Trebuchet MS"/>
              </a:rPr>
              <a:t>15</a:t>
            </a:fld>
            <a:endParaRPr lang="fr-FR" sz="1000" b="0" strike="noStrike" spc="-1">
              <a:latin typeface="Times New Roman"/>
            </a:endParaRPr>
          </a:p>
        </p:txBody>
      </p:sp>
      <p:pic>
        <p:nvPicPr>
          <p:cNvPr id="222" name="Imagem 3"/>
          <p:cNvPicPr/>
          <p:nvPr/>
        </p:nvPicPr>
        <p:blipFill>
          <a:blip r:embed="rId3"/>
          <a:stretch/>
        </p:blipFill>
        <p:spPr>
          <a:xfrm>
            <a:off x="646200" y="739800"/>
            <a:ext cx="11146320" cy="5378040"/>
          </a:xfrm>
          <a:prstGeom prst="rect">
            <a:avLst/>
          </a:prstGeom>
          <a:ln>
            <a:noFill/>
          </a:ln>
        </p:spPr>
      </p:pic>
      <p:sp>
        <p:nvSpPr>
          <p:cNvPr id="223" name="CustomShape 3"/>
          <p:cNvSpPr/>
          <p:nvPr/>
        </p:nvSpPr>
        <p:spPr>
          <a:xfrm>
            <a:off x="739080" y="1315080"/>
            <a:ext cx="1432800" cy="36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1F1B34"/>
                </a:solidFill>
                <a:latin typeface="Trebuchet MS"/>
              </a:rPr>
              <a:t>AMBITION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24" name="CustomShape 4"/>
          <p:cNvSpPr/>
          <p:nvPr/>
        </p:nvSpPr>
        <p:spPr>
          <a:xfrm>
            <a:off x="793440" y="2756880"/>
            <a:ext cx="1198080" cy="333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600" b="1" strike="noStrike" spc="-1">
                <a:solidFill>
                  <a:srgbClr val="1F1B34"/>
                </a:solidFill>
                <a:latin typeface="Trebuchet MS"/>
              </a:rPr>
              <a:t>OBJECTIFS</a:t>
            </a:r>
            <a:endParaRPr lang="fr-FR" sz="1600" b="0" strike="noStrike" spc="-1">
              <a:latin typeface="Arial"/>
            </a:endParaRPr>
          </a:p>
        </p:txBody>
      </p:sp>
      <p:sp>
        <p:nvSpPr>
          <p:cNvPr id="225" name="CustomShape 5"/>
          <p:cNvSpPr/>
          <p:nvPr/>
        </p:nvSpPr>
        <p:spPr>
          <a:xfrm>
            <a:off x="739080" y="4722120"/>
            <a:ext cx="1581840" cy="36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1F1B34"/>
                </a:solidFill>
                <a:latin typeface="Trebuchet MS"/>
              </a:rPr>
              <a:t>MOYENS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26" name="CustomShape 6"/>
          <p:cNvSpPr/>
          <p:nvPr/>
        </p:nvSpPr>
        <p:spPr>
          <a:xfrm>
            <a:off x="2443320" y="1036440"/>
            <a:ext cx="8810280" cy="8218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2400" b="0" strike="noStrike" spc="-1">
                <a:solidFill>
                  <a:srgbClr val="1F1B34"/>
                </a:solidFill>
                <a:latin typeface="Trebuchet MS"/>
              </a:rPr>
              <a:t>Réduire les effets néfastes de la numérisation croissante sur la santé mentale des jeunes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227" name="CustomShape 7"/>
          <p:cNvSpPr/>
          <p:nvPr/>
        </p:nvSpPr>
        <p:spPr>
          <a:xfrm>
            <a:off x="2391480" y="2318400"/>
            <a:ext cx="4360680" cy="118764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1F1B34"/>
                </a:solidFill>
                <a:latin typeface="Trebuchet MS"/>
              </a:rPr>
              <a:t>CHANGEMENT DE PRATIQUE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800" b="0" strike="noStrike" spc="-1">
                <a:solidFill>
                  <a:srgbClr val="1F1B34"/>
                </a:solidFill>
                <a:latin typeface="Trebuchet MS"/>
              </a:rPr>
              <a:t>améliorer l'autogestion de la PUI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800" b="0" strike="noStrike" spc="-1">
                <a:solidFill>
                  <a:srgbClr val="1F1B34"/>
                </a:solidFill>
                <a:latin typeface="Trebuchet MS"/>
              </a:rPr>
              <a:t>prévention des risques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b="0" strike="noStrike" spc="-1">
              <a:latin typeface="Arial"/>
            </a:endParaRPr>
          </a:p>
        </p:txBody>
      </p:sp>
      <p:sp>
        <p:nvSpPr>
          <p:cNvPr id="228" name="CustomShape 8"/>
          <p:cNvSpPr/>
          <p:nvPr/>
        </p:nvSpPr>
        <p:spPr>
          <a:xfrm>
            <a:off x="6933240" y="2311200"/>
            <a:ext cx="4360680" cy="118764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1F1B34"/>
                </a:solidFill>
                <a:latin typeface="Trebuchet MS"/>
              </a:rPr>
              <a:t>CHANGEMENT DE POLITIQUE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800" b="0" strike="noStrike" spc="-1">
                <a:solidFill>
                  <a:srgbClr val="1F1B34"/>
                </a:solidFill>
                <a:latin typeface="Trebuchet MS"/>
              </a:rPr>
              <a:t> protection des groupes vulnérables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800" b="0" strike="noStrike" spc="-1">
                <a:solidFill>
                  <a:srgbClr val="1F1B34"/>
                </a:solidFill>
                <a:latin typeface="Trebuchet MS"/>
              </a:rPr>
              <a:t> 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b="0" strike="noStrike" spc="-1">
              <a:latin typeface="Arial"/>
            </a:endParaRPr>
          </a:p>
        </p:txBody>
      </p:sp>
      <p:sp>
        <p:nvSpPr>
          <p:cNvPr id="229" name="CustomShape 9"/>
          <p:cNvSpPr/>
          <p:nvPr/>
        </p:nvSpPr>
        <p:spPr>
          <a:xfrm>
            <a:off x="2372760" y="3869640"/>
            <a:ext cx="2945160" cy="2010600"/>
          </a:xfrm>
          <a:prstGeom prst="rect">
            <a:avLst/>
          </a:prstGeom>
          <a:solidFill>
            <a:srgbClr val="FFD85B"/>
          </a:solidFill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800" b="0" strike="noStrike" spc="-1">
                <a:solidFill>
                  <a:srgbClr val="1F1B34"/>
                </a:solidFill>
                <a:latin typeface="Trebuchet MS"/>
              </a:rPr>
              <a:t>Interventions préventives visant à favoriser une autogestion saine de l'utilisation d'Internet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b="0" strike="noStrike" spc="-1">
              <a:latin typeface="Arial"/>
            </a:endParaRPr>
          </a:p>
        </p:txBody>
      </p:sp>
      <p:sp>
        <p:nvSpPr>
          <p:cNvPr id="230" name="CustomShape 10"/>
          <p:cNvSpPr/>
          <p:nvPr/>
        </p:nvSpPr>
        <p:spPr>
          <a:xfrm>
            <a:off x="5375880" y="3869640"/>
            <a:ext cx="2902320" cy="2010600"/>
          </a:xfrm>
          <a:prstGeom prst="rect">
            <a:avLst/>
          </a:prstGeom>
          <a:solidFill>
            <a:srgbClr val="FFD85B"/>
          </a:solidFill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800" b="0" strike="noStrike" spc="-1">
                <a:solidFill>
                  <a:srgbClr val="1F1B34"/>
                </a:solidFill>
                <a:latin typeface="Trebuchet MS"/>
              </a:rPr>
              <a:t>Base de connaissances sur l'étendue, les facteurs déterminants et l'impact d'une utilisation saine ou néfaste d’internet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b="0" strike="noStrike" spc="-1">
              <a:latin typeface="Arial"/>
            </a:endParaRPr>
          </a:p>
        </p:txBody>
      </p:sp>
      <p:sp>
        <p:nvSpPr>
          <p:cNvPr id="231" name="CustomShape 11"/>
          <p:cNvSpPr/>
          <p:nvPr/>
        </p:nvSpPr>
        <p:spPr>
          <a:xfrm>
            <a:off x="8278560" y="3787560"/>
            <a:ext cx="3123360" cy="23263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232" name="CustomShape 12"/>
          <p:cNvSpPr/>
          <p:nvPr/>
        </p:nvSpPr>
        <p:spPr>
          <a:xfrm>
            <a:off x="8379000" y="3776040"/>
            <a:ext cx="2813040" cy="1310040"/>
          </a:xfrm>
          <a:prstGeom prst="rect">
            <a:avLst/>
          </a:prstGeom>
          <a:solidFill>
            <a:srgbClr val="FFD85B"/>
          </a:solidFill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000" b="0" strike="noStrike" spc="-1">
                <a:solidFill>
                  <a:srgbClr val="1F1B34"/>
                </a:solidFill>
                <a:latin typeface="Trebuchet MS"/>
              </a:rPr>
              <a:t> Outils co-construits pour la prévention et l’auto-gestion de l’UPI</a:t>
            </a:r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6660" y="1039680"/>
            <a:ext cx="8372160" cy="679680"/>
          </a:xfrm>
        </p:spPr>
        <p:txBody>
          <a:bodyPr anchor="ctr">
            <a:normAutofit/>
          </a:bodyPr>
          <a:lstStyle/>
          <a:p>
            <a:r>
              <a:rPr lang="fr-FR" sz="2800" b="1" dirty="0">
                <a:solidFill>
                  <a:srgbClr val="1F1B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Identifier les facteurs de risque et de protection d’UPI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type="title"/>
          </p:nvPr>
        </p:nvSpPr>
        <p:spPr>
          <a:xfrm>
            <a:off x="695160" y="1719360"/>
            <a:ext cx="10801080" cy="4554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Développer une </a:t>
            </a:r>
            <a:r>
              <a:rPr lang="fr-FR" sz="2700" b="1" dirty="0">
                <a:latin typeface="Calibri" panose="020F0502020204030204" pitchFamily="34" charset="0"/>
                <a:cs typeface="Calibri" panose="020F0502020204030204" pitchFamily="34" charset="0"/>
              </a:rPr>
              <a:t>base de connaissances complète 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sur l'étendue des </a:t>
            </a:r>
            <a:r>
              <a:rPr lang="fr-FR" sz="2700" b="1" dirty="0">
                <a:latin typeface="Calibri" panose="020F0502020204030204" pitchFamily="34" charset="0"/>
                <a:cs typeface="Calibri" panose="020F0502020204030204" pitchFamily="34" charset="0"/>
              </a:rPr>
              <a:t>facteurs associés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700" b="1" dirty="0">
                <a:latin typeface="Calibri" panose="020F0502020204030204" pitchFamily="34" charset="0"/>
                <a:cs typeface="Calibri" panose="020F0502020204030204" pitchFamily="34" charset="0"/>
              </a:rPr>
              <a:t>l'impact de l’UPI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à l'adolescence comme base d'une </a:t>
            </a:r>
            <a:r>
              <a:rPr lang="fr-FR" sz="2700" b="1" dirty="0">
                <a:latin typeface="Calibri" panose="020F0502020204030204" pitchFamily="34" charset="0"/>
                <a:cs typeface="Calibri" panose="020F0502020204030204" pitchFamily="34" charset="0"/>
              </a:rPr>
              <a:t>intervention préventive 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et d'un </a:t>
            </a:r>
            <a:r>
              <a:rPr lang="fr-FR" sz="2700" b="1" dirty="0">
                <a:latin typeface="Calibri" panose="020F0502020204030204" pitchFamily="34" charset="0"/>
                <a:cs typeface="Calibri" panose="020F0502020204030204" pitchFamily="34" charset="0"/>
              </a:rPr>
              <a:t>changement de pratique et de politique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→ </a:t>
            </a:r>
          </a:p>
          <a:p>
            <a:pPr marL="0" indent="0" algn="ctr">
              <a:buNone/>
            </a:pPr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ctr"/>
            <a:r>
              <a:rPr lang="fr-FR" sz="27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détecter les seuil critique (durée, contenus, modalités)</a:t>
            </a:r>
          </a:p>
          <a:p>
            <a:pPr lvl="1" algn="ctr"/>
            <a:r>
              <a:rPr lang="fr-FR" sz="27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identifier les facteurs (prédictifs et de risque) </a:t>
            </a:r>
          </a:p>
          <a:p>
            <a:pPr lvl="1" algn="ctr"/>
            <a:r>
              <a:rPr lang="fr-FR" sz="27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identifier le coût sur le plan individuel, communautaire et sociétal</a:t>
            </a:r>
          </a:p>
          <a:p>
            <a:pPr algn="ctr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620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0650" y="1118192"/>
            <a:ext cx="8372476" cy="680157"/>
          </a:xfrm>
        </p:spPr>
        <p:txBody>
          <a:bodyPr/>
          <a:lstStyle/>
          <a:p>
            <a:r>
              <a:rPr lang="fr-FR" sz="2800" b="1" dirty="0">
                <a:latin typeface="Calibri" panose="020F0502020204030204" pitchFamily="34" charset="0"/>
                <a:cs typeface="Calibri" panose="020F0502020204030204" pitchFamily="34" charset="0"/>
              </a:rPr>
              <a:t>Favoriser une évolution des pratiques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Développer et valider une intervention préventive pour </a:t>
            </a:r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favoriser une autogestion saine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 de l'utilisation d'Internet à l'aide d'</a:t>
            </a:r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approches personnalisées 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et explorer des stratégies pour une </a:t>
            </a:r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mise en œuvre généralisée 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</a:p>
          <a:p>
            <a:pPr marL="0" indent="0">
              <a:buNone/>
            </a:pPr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inventaire des interventions d’autogestion préventive </a:t>
            </a:r>
          </a:p>
          <a:p>
            <a:pPr lvl="1"/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développement des interventions 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adaptées à un usage numérique</a:t>
            </a:r>
          </a:p>
          <a:p>
            <a:pPr lvl="1"/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développement d’un </a:t>
            </a:r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algorithme prédisant le type d’intervention préventive optimale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 pour réduire le risque de PUI et améliorer le bien-être de l’individu </a:t>
            </a:r>
          </a:p>
          <a:p>
            <a:pPr lvl="1"/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mise en œuvre à grande échelle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1026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11116" y="1039203"/>
            <a:ext cx="8372476" cy="680157"/>
          </a:xfrm>
        </p:spPr>
        <p:txBody>
          <a:bodyPr/>
          <a:lstStyle/>
          <a:p>
            <a:br>
              <a:rPr lang="fr-FR" dirty="0"/>
            </a:br>
            <a:r>
              <a:rPr lang="fr-FR" sz="2800" b="1" dirty="0">
                <a:latin typeface="Calibri" panose="020F0502020204030204" pitchFamily="34" charset="0"/>
                <a:cs typeface="Calibri" panose="020F0502020204030204" pitchFamily="34" charset="0"/>
              </a:rPr>
              <a:t>La politique sanitaire et sociale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Permettre aux décideurs politiques et aux entreprises privées en ligne de </a:t>
            </a: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faire progresser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 changement des </a:t>
            </a: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politiques sanitaires et sociales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</a:p>
          <a:p>
            <a:pPr marL="0" indent="0">
              <a:buNone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soutenir le développement de </a:t>
            </a: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normes européennes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en politiques de santé et de bien-être numériques </a:t>
            </a:r>
          </a:p>
          <a:p>
            <a:pPr marL="457200" lvl="1" indent="0">
              <a:buNone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recommandations sur la protection des droits numériques des consommateurs </a:t>
            </a:r>
          </a:p>
          <a:p>
            <a:pPr marL="457200" lvl="1" indent="0">
              <a:buNone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lignes directrices fondées sur des données probantes destinées aux professionnels de la santé et de l'éducation sur la promotion du bien-être mental et prévention des maladies mentales liées au UPI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86215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Shape 1"/>
          <p:cNvSpPr txBox="1"/>
          <p:nvPr/>
        </p:nvSpPr>
        <p:spPr>
          <a:xfrm>
            <a:off x="2588400" y="1319040"/>
            <a:ext cx="8372160" cy="679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2600" b="1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BOOTSTRAP POUR :</a:t>
            </a:r>
            <a:endParaRPr lang="fr-FR" sz="2600" b="0" strike="noStrike" spc="-1" dirty="0">
              <a:solidFill>
                <a:srgbClr val="1F1B3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0" name="TextShape 2"/>
          <p:cNvSpPr txBox="1"/>
          <p:nvPr/>
        </p:nvSpPr>
        <p:spPr>
          <a:xfrm>
            <a:off x="707760" y="2082600"/>
            <a:ext cx="10801080" cy="45540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Créer une base de données solide.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Développer des interventions d’autogestion d’internet, en </a:t>
            </a:r>
            <a:r>
              <a:rPr lang="fr-FR" sz="2400" b="0" strike="noStrike" spc="-1" dirty="0" err="1">
                <a:solidFill>
                  <a:srgbClr val="251F3C"/>
                </a:solidFill>
                <a:latin typeface="Nohemi"/>
              </a:rPr>
              <a:t>co-création</a:t>
            </a: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 avec des adolescents et les professionnels de l’éducation </a:t>
            </a:r>
            <a:r>
              <a:rPr lang="fr-FR" sz="1400" b="0" strike="noStrike" spc="-1" dirty="0">
                <a:solidFill>
                  <a:srgbClr val="251F3C"/>
                </a:solidFill>
                <a:latin typeface="Nohemi"/>
              </a:rPr>
              <a:t>(M. Greenberg, 2019, P. </a:t>
            </a:r>
            <a:r>
              <a:rPr lang="fr-FR" sz="1400" b="0" strike="noStrike" spc="-1" dirty="0" err="1">
                <a:solidFill>
                  <a:srgbClr val="251F3C"/>
                </a:solidFill>
                <a:latin typeface="Nohemi"/>
              </a:rPr>
              <a:t>Vostanis</a:t>
            </a:r>
            <a:r>
              <a:rPr lang="fr-FR" sz="1400" b="0" strike="noStrike" spc="-1" dirty="0">
                <a:solidFill>
                  <a:srgbClr val="251F3C"/>
                </a:solidFill>
                <a:latin typeface="Nohemi"/>
              </a:rPr>
              <a:t> et al, 2013)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Se concentrer sur les adolescents (âgés de 12 à 16 ans), connus pour être les plus vulnérables </a:t>
            </a:r>
            <a:r>
              <a:rPr lang="fr-FR" sz="2400" spc="-1" dirty="0">
                <a:solidFill>
                  <a:srgbClr val="251F3C"/>
                </a:solidFill>
                <a:latin typeface="Nohemi"/>
              </a:rPr>
              <a:t>à la PUI</a:t>
            </a: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 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Développer des interventions numériques basées sur des applications pour améliorer la coordination et l'intégration des soins dans les écoles et à la maison. L'application peut être étendue aux établissements de santé</a:t>
            </a:r>
          </a:p>
          <a:p>
            <a:pPr marL="228600" indent="-228240" algn="just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Informer les décideurs politiques et législateurs/</a:t>
            </a:r>
            <a:r>
              <a:rPr lang="fr-FR" sz="2400" b="1" strike="noStrike" spc="-1" dirty="0">
                <a:solidFill>
                  <a:srgbClr val="F54600"/>
                </a:solidFill>
                <a:latin typeface="Nohemi"/>
              </a:rPr>
              <a:t>protéger les droits du citoyen </a:t>
            </a: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pour </a:t>
            </a:r>
            <a:r>
              <a:rPr lang="fr-FR" sz="2400" b="0" strike="noStrike" spc="-1" dirty="0" err="1">
                <a:solidFill>
                  <a:srgbClr val="251F3C"/>
                </a:solidFill>
                <a:latin typeface="Nohemi"/>
              </a:rPr>
              <a:t>co-créer</a:t>
            </a: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 un changement des politiques sanitaires et sociales</a:t>
            </a: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fr-FR" sz="2400" b="0" strike="noStrike" spc="-1" dirty="0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Shape 1"/>
          <p:cNvSpPr txBox="1"/>
          <p:nvPr/>
        </p:nvSpPr>
        <p:spPr>
          <a:xfrm>
            <a:off x="761760" y="1138320"/>
            <a:ext cx="4544280" cy="14007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3200" b="1" strike="noStrike" spc="-1" dirty="0">
                <a:solidFill>
                  <a:srgbClr val="251F3C"/>
                </a:solidFill>
                <a:latin typeface="Nohemi Semi Bold"/>
              </a:rPr>
              <a:t>Introduction</a:t>
            </a:r>
            <a:br>
              <a:rPr dirty="0"/>
            </a:br>
            <a:endParaRPr lang="fr-FR" sz="3200" b="0" strike="noStrike" spc="-1" dirty="0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84" name="Line 2"/>
          <p:cNvSpPr/>
          <p:nvPr/>
        </p:nvSpPr>
        <p:spPr>
          <a:xfrm>
            <a:off x="861120" y="870840"/>
            <a:ext cx="737280" cy="360"/>
          </a:xfrm>
          <a:prstGeom prst="line">
            <a:avLst/>
          </a:prstGeom>
          <a:ln w="5724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85" name="TextShape 3"/>
          <p:cNvSpPr txBox="1"/>
          <p:nvPr/>
        </p:nvSpPr>
        <p:spPr>
          <a:xfrm>
            <a:off x="399394" y="1776248"/>
            <a:ext cx="6695090" cy="4377592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250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fr-FR" sz="2400" b="0" strike="noStrike" spc="-1" dirty="0">
              <a:solidFill>
                <a:srgbClr val="251F3C"/>
              </a:solidFill>
              <a:latin typeface="Nohem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72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Appel à projet issu de « l’Unité Scientifique de Prévention du Parlement Européen »</a:t>
            </a:r>
          </a:p>
          <a:p>
            <a:endParaRPr lang="fr-FR" sz="7200" b="0" strike="noStrike" spc="-1" dirty="0">
              <a:solidFill>
                <a:srgbClr val="251F3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72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Etude coordonnée auprès d’une population d’adolescents (12-16 ans) dans les pays participants (9 pays).</a:t>
            </a:r>
          </a:p>
          <a:p>
            <a:pPr marL="457200">
              <a:lnSpc>
                <a:spcPct val="90000"/>
              </a:lnSpc>
              <a:spcBef>
                <a:spcPts val="499"/>
              </a:spcBef>
            </a:pPr>
            <a:r>
              <a:rPr lang="fr-FR" sz="72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72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Bootstrap = </a:t>
            </a:r>
            <a:r>
              <a:rPr lang="fr-FR" sz="7200" b="0" strike="noStrike" spc="-1" dirty="0" err="1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Boosting</a:t>
            </a:r>
            <a:r>
              <a:rPr lang="fr-FR" sz="72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7200" b="0" strike="noStrike" spc="-1" dirty="0" err="1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Societal</a:t>
            </a:r>
            <a:r>
              <a:rPr lang="fr-FR" sz="72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Adaptation and Mental </a:t>
            </a:r>
            <a:r>
              <a:rPr lang="fr-FR" sz="7200" b="0" strike="noStrike" spc="-1" dirty="0" err="1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Health</a:t>
            </a:r>
            <a:r>
              <a:rPr lang="fr-FR" sz="72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a </a:t>
            </a:r>
            <a:r>
              <a:rPr lang="fr-FR" sz="7200" b="0" strike="noStrike" spc="-1" dirty="0" err="1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Rapidly</a:t>
            </a:r>
            <a:r>
              <a:rPr lang="fr-FR" sz="72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7200" b="0" strike="noStrike" spc="-1" dirty="0" err="1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Digitalizing</a:t>
            </a:r>
            <a:r>
              <a:rPr lang="fr-FR" sz="72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Post-</a:t>
            </a:r>
            <a:r>
              <a:rPr lang="fr-FR" sz="7200" b="0" strike="noStrike" spc="-1" dirty="0" err="1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Pandemic</a:t>
            </a:r>
            <a:r>
              <a:rPr lang="fr-FR" sz="72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Europe.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endParaRPr lang="fr-FR" sz="7200" b="0" strike="noStrike" spc="-1" dirty="0">
              <a:solidFill>
                <a:srgbClr val="251F3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7200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Développer l’adaptation sociale et le bien-être psychologique des jeunes dans un monde </a:t>
            </a:r>
            <a:r>
              <a:rPr lang="fr-FR" sz="7200" kern="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post-pandémique</a:t>
            </a:r>
            <a:r>
              <a:rPr lang="fr-FR" sz="7200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qui se numérise rapidement</a:t>
            </a:r>
            <a:r>
              <a:rPr lang="fr-FR" sz="7200" kern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fr-FR" sz="7200" b="0" strike="noStrike" spc="-1" dirty="0">
              <a:solidFill>
                <a:srgbClr val="251F3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</a:pPr>
            <a:endParaRPr lang="fr-FR" sz="7200" b="0" strike="noStrike" spc="-1" dirty="0">
              <a:solidFill>
                <a:srgbClr val="251F3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72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recherche Bootstrap a été mise en place pour: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72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mieux comprendre les processus impliqués/l’utilisation d’Internet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72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développer une intervention à visée de sensibilisation auprès des adolescents 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fr-FR" sz="7200" b="0" u="sng" strike="noStrike" spc="-1" dirty="0">
                <a:solidFill>
                  <a:srgbClr val="EC6A4D"/>
                </a:solidFill>
                <a:uFillTx/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https://www.internetandme.eu/</a:t>
            </a:r>
            <a:r>
              <a:rPr lang="fr-FR" sz="72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86" name="Image 3"/>
          <p:cNvPicPr/>
          <p:nvPr/>
        </p:nvPicPr>
        <p:blipFill>
          <a:blip r:embed="rId4"/>
          <a:stretch/>
        </p:blipFill>
        <p:spPr>
          <a:xfrm>
            <a:off x="6944768" y="1186448"/>
            <a:ext cx="4164666" cy="300238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 txBox="1"/>
          <p:nvPr/>
        </p:nvSpPr>
        <p:spPr>
          <a:xfrm>
            <a:off x="2823480" y="831240"/>
            <a:ext cx="8372160" cy="679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2600" b="1" strike="noStrike" spc="-1">
                <a:solidFill>
                  <a:srgbClr val="251F3C"/>
                </a:solidFill>
                <a:latin typeface="Nohemi Semi Bold"/>
              </a:rPr>
              <a:t>Pourquoi s’impliquer?</a:t>
            </a:r>
            <a:endParaRPr lang="fr-FR" sz="26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242" name="TextShape 2"/>
          <p:cNvSpPr txBox="1"/>
          <p:nvPr/>
        </p:nvSpPr>
        <p:spPr>
          <a:xfrm>
            <a:off x="695160" y="1719360"/>
            <a:ext cx="10801080" cy="4554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  <a:spcBef>
                <a:spcPts val="1001"/>
              </a:spcBef>
            </a:pPr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fr-FR" sz="2400" b="0" strike="noStrike" spc="-1">
                <a:solidFill>
                  <a:srgbClr val="251F3C"/>
                </a:solidFill>
                <a:latin typeface="Nohemi"/>
              </a:rPr>
              <a:t>L’ opportunité de</a:t>
            </a: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Participer à un programme européen</a:t>
            </a:r>
          </a:p>
          <a:p>
            <a:endParaRPr lang="fr-FR" sz="2000" b="0" strike="noStrike" spc="-1">
              <a:solidFill>
                <a:srgbClr val="251F3C"/>
              </a:solidFill>
              <a:latin typeface="Nohemi"/>
            </a:endParaRP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Partager des idées et des expériences avec d’autres établissements scolaires</a:t>
            </a:r>
          </a:p>
          <a:p>
            <a:endParaRPr lang="fr-FR" sz="2000" b="0" strike="noStrike" spc="-1">
              <a:solidFill>
                <a:srgbClr val="251F3C"/>
              </a:solidFill>
              <a:latin typeface="Nohemi"/>
            </a:endParaRP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Faire progresser l'apprentissage et le développement des connaissances relatives à l'utilisation d'Internet par les collégiens</a:t>
            </a:r>
          </a:p>
          <a:p>
            <a:endParaRPr lang="fr-FR" sz="2000" b="0" strike="noStrike" spc="-1">
              <a:solidFill>
                <a:srgbClr val="251F3C"/>
              </a:solidFill>
              <a:latin typeface="Nohemi"/>
            </a:endParaRP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Contribuer au développement des connaissances dans le monde entier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extShape 1"/>
          <p:cNvSpPr txBox="1"/>
          <p:nvPr/>
        </p:nvSpPr>
        <p:spPr>
          <a:xfrm>
            <a:off x="2986560" y="811800"/>
            <a:ext cx="8372160" cy="679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2600" b="1" strike="noStrike" spc="-1">
                <a:solidFill>
                  <a:srgbClr val="251F3C"/>
                </a:solidFill>
                <a:latin typeface="Nohemi Semi Bold"/>
              </a:rPr>
              <a:t>Quel est le rôle de l’établissement scolaire?</a:t>
            </a:r>
            <a:endParaRPr lang="fr-FR" sz="26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244" name="TextShape 2"/>
          <p:cNvSpPr txBox="1"/>
          <p:nvPr/>
        </p:nvSpPr>
        <p:spPr>
          <a:xfrm>
            <a:off x="695160" y="1719360"/>
            <a:ext cx="10801080" cy="45540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251F3C"/>
                </a:solidFill>
                <a:latin typeface="Nohemi"/>
              </a:rPr>
              <a:t>Travailler avec l'équipe du CHU / INSERM et le consortium BOOTSTRAP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Permettre à l'équipe chargée de l'étude d’échanger avec les collégiens et leurs parents (ou les personnes qui s'occupent d'eux) au sujet de l'étude</a:t>
            </a:r>
          </a:p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251F3C"/>
                </a:solidFill>
                <a:latin typeface="Nohemi"/>
              </a:rPr>
              <a:t>Contribuer au travail de l’équipe de recherche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Tenir les élèves et les parents informés de l'étude (documents préparés)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Soutenir le processus d'inscription de participation 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Aider à organisation de la session d’évaluation (rentrée 2024)</a:t>
            </a:r>
          </a:p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251F3C"/>
                </a:solidFill>
                <a:latin typeface="Nohemi"/>
              </a:rPr>
              <a:t>Un enseignant et deux élèves qui deviendront les ambassadeurs du projet 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Rôle plus actif – co-construction et facilitation du recrutement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Possibilité de se rendre à une réunion (BOOTCAMP) pour contribuer au développement de l'étude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Shape 1"/>
          <p:cNvSpPr txBox="1"/>
          <p:nvPr/>
        </p:nvSpPr>
        <p:spPr>
          <a:xfrm>
            <a:off x="810360" y="2242800"/>
            <a:ext cx="4864320" cy="6854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85000"/>
              </a:lnSpc>
              <a:spcBef>
                <a:spcPts val="1001"/>
              </a:spcBef>
              <a:spcAft>
                <a:spcPts val="1199"/>
              </a:spcAft>
            </a:pPr>
            <a:r>
              <a:rPr lang="fr-FR" sz="3800" b="1" strike="noStrike" cap="all" spc="-1">
                <a:solidFill>
                  <a:srgbClr val="FFFFFF"/>
                </a:solidFill>
                <a:latin typeface="Nohemi Semi Bold"/>
              </a:rPr>
              <a:t>Échantillon international en milieu scolaire</a:t>
            </a:r>
            <a:br/>
            <a:br/>
            <a:endParaRPr lang="fr-FR" sz="38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246" name="TextShape 2"/>
          <p:cNvSpPr txBox="1"/>
          <p:nvPr/>
        </p:nvSpPr>
        <p:spPr>
          <a:xfrm>
            <a:off x="1001880" y="3414240"/>
            <a:ext cx="4251600" cy="2020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FFFFFF"/>
                </a:solidFill>
                <a:latin typeface="Nohemi"/>
              </a:rPr>
              <a:t>A Montpellier:</a:t>
            </a:r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FFFFFF"/>
                </a:solidFill>
                <a:latin typeface="Nohemi"/>
              </a:rPr>
              <a:t>3-4 collèges</a:t>
            </a:r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FFFFFF"/>
                </a:solidFill>
                <a:latin typeface="Nohemi"/>
              </a:rPr>
              <a:t>N= 1200 étudiants</a:t>
            </a:r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pic>
        <p:nvPicPr>
          <p:cNvPr id="247" name="Imagem 4"/>
          <p:cNvPicPr/>
          <p:nvPr/>
        </p:nvPicPr>
        <p:blipFill>
          <a:blip r:embed="rId3"/>
          <a:stretch/>
        </p:blipFill>
        <p:spPr>
          <a:xfrm>
            <a:off x="5736960" y="388800"/>
            <a:ext cx="6210000" cy="6035040"/>
          </a:xfrm>
          <a:prstGeom prst="rect">
            <a:avLst/>
          </a:prstGeom>
          <a:ln>
            <a:noFill/>
          </a:ln>
        </p:spPr>
      </p:pic>
      <p:sp>
        <p:nvSpPr>
          <p:cNvPr id="248" name="CustomShape 3"/>
          <p:cNvSpPr/>
          <p:nvPr/>
        </p:nvSpPr>
        <p:spPr>
          <a:xfrm>
            <a:off x="5596920" y="339840"/>
            <a:ext cx="6516720" cy="307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249" name="CustomShape 4"/>
          <p:cNvSpPr/>
          <p:nvPr/>
        </p:nvSpPr>
        <p:spPr>
          <a:xfrm>
            <a:off x="5642640" y="287640"/>
            <a:ext cx="647964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400" b="1" strike="noStrike" spc="-1">
                <a:solidFill>
                  <a:srgbClr val="1F1B34"/>
                </a:solidFill>
                <a:latin typeface="Trebuchet MS"/>
              </a:rPr>
              <a:t>Recrutement en milieu scolaire ; âge 12-16 ans ; sur 3 années consécutives</a:t>
            </a:r>
            <a:endParaRPr lang="fr-FR" sz="1400" b="0" strike="noStrike" spc="-1">
              <a:latin typeface="Arial"/>
            </a:endParaRPr>
          </a:p>
        </p:txBody>
      </p:sp>
      <p:grpSp>
        <p:nvGrpSpPr>
          <p:cNvPr id="250" name="Group 5"/>
          <p:cNvGrpSpPr/>
          <p:nvPr/>
        </p:nvGrpSpPr>
        <p:grpSpPr>
          <a:xfrm>
            <a:off x="6201360" y="1111680"/>
            <a:ext cx="1209240" cy="516600"/>
            <a:chOff x="6201360" y="1111680"/>
            <a:chExt cx="1209240" cy="516600"/>
          </a:xfrm>
        </p:grpSpPr>
        <p:sp>
          <p:nvSpPr>
            <p:cNvPr id="251" name="CustomShape 6"/>
            <p:cNvSpPr/>
            <p:nvPr/>
          </p:nvSpPr>
          <p:spPr>
            <a:xfrm>
              <a:off x="6201360" y="1111680"/>
              <a:ext cx="1209240" cy="419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fr-FR"/>
            </a:p>
          </p:txBody>
        </p:sp>
        <p:sp>
          <p:nvSpPr>
            <p:cNvPr id="252" name="CustomShape 7"/>
            <p:cNvSpPr/>
            <p:nvPr/>
          </p:nvSpPr>
          <p:spPr>
            <a:xfrm>
              <a:off x="6224760" y="1111680"/>
              <a:ext cx="1054440" cy="516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fr-FR" sz="1400" b="1" strike="noStrike" spc="-1">
                  <a:solidFill>
                    <a:srgbClr val="1F1B34"/>
                  </a:solidFill>
                  <a:latin typeface="Trebuchet MS"/>
                </a:rPr>
                <a:t>Évaluation</a:t>
              </a:r>
              <a:endParaRPr lang="fr-FR" sz="14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fr-FR" sz="1400" b="1" strike="noStrike" spc="-1">
                  <a:solidFill>
                    <a:srgbClr val="1F1B34"/>
                  </a:solidFill>
                  <a:latin typeface="Trebuchet MS"/>
                </a:rPr>
                <a:t>Mois 9-21</a:t>
              </a:r>
              <a:endParaRPr lang="fr-FR" sz="1400" b="0" strike="noStrike" spc="-1">
                <a:latin typeface="Arial"/>
              </a:endParaRPr>
            </a:p>
          </p:txBody>
        </p:sp>
      </p:grpSp>
      <p:grpSp>
        <p:nvGrpSpPr>
          <p:cNvPr id="253" name="Group 8"/>
          <p:cNvGrpSpPr/>
          <p:nvPr/>
        </p:nvGrpSpPr>
        <p:grpSpPr>
          <a:xfrm>
            <a:off x="8277840" y="1137960"/>
            <a:ext cx="1209240" cy="516600"/>
            <a:chOff x="8277840" y="1137960"/>
            <a:chExt cx="1209240" cy="516600"/>
          </a:xfrm>
        </p:grpSpPr>
        <p:sp>
          <p:nvSpPr>
            <p:cNvPr id="254" name="CustomShape 9"/>
            <p:cNvSpPr/>
            <p:nvPr/>
          </p:nvSpPr>
          <p:spPr>
            <a:xfrm>
              <a:off x="8277840" y="1137960"/>
              <a:ext cx="1209240" cy="419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fr-FR"/>
            </a:p>
          </p:txBody>
        </p:sp>
        <p:sp>
          <p:nvSpPr>
            <p:cNvPr id="255" name="CustomShape 10"/>
            <p:cNvSpPr/>
            <p:nvPr/>
          </p:nvSpPr>
          <p:spPr>
            <a:xfrm>
              <a:off x="8322840" y="1137960"/>
              <a:ext cx="1083240" cy="516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fr-FR" sz="1400" b="1" strike="noStrike" spc="-1">
                  <a:solidFill>
                    <a:srgbClr val="1F1B34"/>
                  </a:solidFill>
                  <a:latin typeface="Trebuchet MS"/>
                </a:rPr>
                <a:t>Évaluation</a:t>
              </a:r>
              <a:endParaRPr lang="fr-FR" sz="14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fr-FR" sz="1400" b="1" strike="noStrike" spc="-1">
                  <a:solidFill>
                    <a:srgbClr val="1F1B34"/>
                  </a:solidFill>
                  <a:latin typeface="Trebuchet MS"/>
                </a:rPr>
                <a:t>Mois 21-33</a:t>
              </a:r>
              <a:endParaRPr lang="fr-FR" sz="1400" b="0" strike="noStrike" spc="-1">
                <a:latin typeface="Arial"/>
              </a:endParaRPr>
            </a:p>
          </p:txBody>
        </p:sp>
      </p:grpSp>
      <p:grpSp>
        <p:nvGrpSpPr>
          <p:cNvPr id="256" name="Group 11"/>
          <p:cNvGrpSpPr/>
          <p:nvPr/>
        </p:nvGrpSpPr>
        <p:grpSpPr>
          <a:xfrm>
            <a:off x="10225800" y="1078560"/>
            <a:ext cx="1804680" cy="861480"/>
            <a:chOff x="10225800" y="1078560"/>
            <a:chExt cx="1804680" cy="861480"/>
          </a:xfrm>
        </p:grpSpPr>
        <p:sp>
          <p:nvSpPr>
            <p:cNvPr id="257" name="CustomShape 12"/>
            <p:cNvSpPr/>
            <p:nvPr/>
          </p:nvSpPr>
          <p:spPr>
            <a:xfrm>
              <a:off x="10353960" y="1115640"/>
              <a:ext cx="1209240" cy="8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fr-FR"/>
            </a:p>
          </p:txBody>
        </p:sp>
        <p:sp>
          <p:nvSpPr>
            <p:cNvPr id="258" name="CustomShape 13"/>
            <p:cNvSpPr/>
            <p:nvPr/>
          </p:nvSpPr>
          <p:spPr>
            <a:xfrm>
              <a:off x="10225800" y="1078560"/>
              <a:ext cx="1804680" cy="8514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fr-FR" sz="1400" b="1" strike="noStrike" spc="-1">
                  <a:solidFill>
                    <a:srgbClr val="1F1B34"/>
                  </a:solidFill>
                  <a:latin typeface="Trebuchet MS"/>
                </a:rPr>
                <a:t>Évaluation</a:t>
              </a:r>
              <a:endParaRPr lang="fr-FR" sz="14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fr-FR" sz="1400" b="1" strike="noStrike" spc="-1">
                  <a:solidFill>
                    <a:srgbClr val="1F1B34"/>
                  </a:solidFill>
                  <a:latin typeface="Trebuchet MS"/>
                </a:rPr>
                <a:t>Mois 33-45</a:t>
              </a:r>
              <a:endParaRPr lang="fr-FR" sz="14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fr-FR" sz="1100" b="0" i="1" strike="noStrike" spc="-1">
                  <a:solidFill>
                    <a:srgbClr val="1F1B34"/>
                  </a:solidFill>
                  <a:latin typeface="Trebuchet MS"/>
                </a:rPr>
                <a:t>Plus &lt;= 3 pour </a:t>
              </a:r>
              <a:endParaRPr lang="fr-FR" sz="11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fr-FR" sz="1100" b="0" i="1" strike="noStrike" spc="-1">
                  <a:solidFill>
                    <a:srgbClr val="1F1B34"/>
                  </a:solidFill>
                  <a:latin typeface="Trebuchet MS"/>
                </a:rPr>
                <a:t>la réalisation de l'étude </a:t>
              </a:r>
              <a:endParaRPr lang="fr-FR" sz="1100" b="0" strike="noStrike" spc="-1">
                <a:latin typeface="Arial"/>
              </a:endParaRPr>
            </a:p>
          </p:txBody>
        </p:sp>
      </p:grpSp>
      <p:sp>
        <p:nvSpPr>
          <p:cNvPr id="259" name="CustomShape 14"/>
          <p:cNvSpPr/>
          <p:nvPr/>
        </p:nvSpPr>
        <p:spPr>
          <a:xfrm>
            <a:off x="12721680" y="1867320"/>
            <a:ext cx="1804680" cy="851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400" b="1" strike="noStrike" spc="-1">
                <a:solidFill>
                  <a:srgbClr val="1F1B34"/>
                </a:solidFill>
                <a:latin typeface="Trebuchet MS"/>
              </a:rPr>
              <a:t>Évaluation</a:t>
            </a:r>
            <a:endParaRPr lang="fr-FR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400" b="1" strike="noStrike" spc="-1">
                <a:solidFill>
                  <a:srgbClr val="1F1B34"/>
                </a:solidFill>
                <a:latin typeface="Trebuchet MS"/>
              </a:rPr>
              <a:t>Mois 33-45</a:t>
            </a:r>
            <a:endParaRPr lang="fr-FR" sz="1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100" b="0" i="1" strike="noStrike" spc="-1">
                <a:solidFill>
                  <a:srgbClr val="1F1B34"/>
                </a:solidFill>
                <a:latin typeface="Trebuchet MS"/>
              </a:rPr>
              <a:t>Plus &lt;= 3 pourpour </a:t>
            </a:r>
            <a:endParaRPr lang="fr-FR" sz="11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100" b="0" i="1" strike="noStrike" spc="-1">
                <a:solidFill>
                  <a:srgbClr val="1F1B34"/>
                </a:solidFill>
                <a:latin typeface="Trebuchet MS"/>
              </a:rPr>
              <a:t>la realisation de l'étude </a:t>
            </a:r>
            <a:endParaRPr lang="fr-FR" sz="1100" b="0" strike="noStrike" spc="-1">
              <a:latin typeface="Arial"/>
            </a:endParaRPr>
          </a:p>
        </p:txBody>
      </p:sp>
      <p:sp>
        <p:nvSpPr>
          <p:cNvPr id="260" name="CustomShape 15"/>
          <p:cNvSpPr/>
          <p:nvPr/>
        </p:nvSpPr>
        <p:spPr>
          <a:xfrm>
            <a:off x="6029280" y="2955240"/>
            <a:ext cx="1579680" cy="1185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200" b="0" strike="noStrike" spc="-1">
                <a:solidFill>
                  <a:srgbClr val="1F1B34"/>
                </a:solidFill>
                <a:latin typeface="Trebuchet MS"/>
              </a:rPr>
              <a:t>bilans numériques et comportementaux de la vie quotidienne </a:t>
            </a:r>
            <a:endParaRPr lang="fr-FR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200" b="0" strike="noStrike" spc="-1">
                <a:solidFill>
                  <a:srgbClr val="1F1B34"/>
                </a:solidFill>
                <a:latin typeface="Trebuchet MS"/>
              </a:rPr>
              <a:t>(6 mois)</a:t>
            </a:r>
            <a:endParaRPr lang="fr-FR" sz="1200" b="0" strike="noStrike" spc="-1">
              <a:latin typeface="Arial"/>
            </a:endParaRPr>
          </a:p>
        </p:txBody>
      </p:sp>
      <p:sp>
        <p:nvSpPr>
          <p:cNvPr id="261" name="CustomShape 16"/>
          <p:cNvSpPr/>
          <p:nvPr/>
        </p:nvSpPr>
        <p:spPr>
          <a:xfrm>
            <a:off x="8106120" y="3013560"/>
            <a:ext cx="1579680" cy="8204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200" b="0" strike="noStrike" spc="-1">
                <a:solidFill>
                  <a:srgbClr val="1F1B34"/>
                </a:solidFill>
                <a:latin typeface="Trebuchet MS"/>
              </a:rPr>
              <a:t>intervention A</a:t>
            </a:r>
            <a:endParaRPr lang="fr-FR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200" b="0" strike="noStrike" spc="-1">
                <a:solidFill>
                  <a:srgbClr val="1F1B34"/>
                </a:solidFill>
                <a:latin typeface="Trebuchet MS"/>
              </a:rPr>
              <a:t>versus </a:t>
            </a:r>
            <a:endParaRPr lang="fr-FR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200" b="0" strike="noStrike" spc="-1">
                <a:solidFill>
                  <a:srgbClr val="1F1B34"/>
                </a:solidFill>
                <a:latin typeface="Trebuchet MS"/>
              </a:rPr>
              <a:t>intervention B </a:t>
            </a:r>
            <a:endParaRPr lang="fr-FR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200" b="0" strike="noStrike" spc="-1">
                <a:solidFill>
                  <a:srgbClr val="1F1B34"/>
                </a:solidFill>
                <a:latin typeface="Trebuchet MS"/>
              </a:rPr>
              <a:t>(3 mois)</a:t>
            </a:r>
            <a:endParaRPr lang="fr-FR" sz="1200" b="0" strike="noStrike" spc="-1">
              <a:latin typeface="Arial"/>
            </a:endParaRPr>
          </a:p>
        </p:txBody>
      </p:sp>
      <p:sp>
        <p:nvSpPr>
          <p:cNvPr id="262" name="CustomShape 17"/>
          <p:cNvSpPr/>
          <p:nvPr/>
        </p:nvSpPr>
        <p:spPr>
          <a:xfrm>
            <a:off x="10169280" y="2967480"/>
            <a:ext cx="1579680" cy="1733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200" b="0" strike="noStrike" spc="-1">
                <a:solidFill>
                  <a:srgbClr val="1F1B34"/>
                </a:solidFill>
                <a:latin typeface="Trebuchet MS"/>
              </a:rPr>
              <a:t>allocation personnalisée basée sur l'algorithme A ou B versus </a:t>
            </a:r>
            <a:endParaRPr lang="fr-FR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200" b="0" strike="noStrike" spc="-1">
                <a:solidFill>
                  <a:srgbClr val="1F1B34"/>
                </a:solidFill>
                <a:latin typeface="Trebuchet MS"/>
              </a:rPr>
              <a:t>allocation aléatoire A ou B </a:t>
            </a:r>
            <a:endParaRPr lang="fr-FR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200" b="0" strike="noStrike" spc="-1">
                <a:solidFill>
                  <a:srgbClr val="1F1B34"/>
                </a:solidFill>
                <a:latin typeface="Trebuchet MS"/>
              </a:rPr>
              <a:t>(6 mois)</a:t>
            </a:r>
            <a:endParaRPr lang="fr-FR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200" b="0" strike="noStrike" spc="-1">
              <a:latin typeface="Arial"/>
            </a:endParaRPr>
          </a:p>
        </p:txBody>
      </p:sp>
      <p:sp>
        <p:nvSpPr>
          <p:cNvPr id="263" name="CustomShape 18"/>
          <p:cNvSpPr/>
          <p:nvPr/>
        </p:nvSpPr>
        <p:spPr>
          <a:xfrm>
            <a:off x="5975280" y="4451400"/>
            <a:ext cx="1620000" cy="1733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200" b="1" strike="noStrike" spc="-1">
                <a:solidFill>
                  <a:srgbClr val="1F1B34"/>
                </a:solidFill>
                <a:latin typeface="Trebuchet MS"/>
              </a:rPr>
              <a:t>Evaluation </a:t>
            </a:r>
            <a:endParaRPr lang="fr-FR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200" b="0" strike="noStrike" spc="-1">
                <a:solidFill>
                  <a:srgbClr val="1F1B34"/>
                </a:solidFill>
                <a:latin typeface="Trebuchet MS"/>
              </a:rPr>
              <a:t>3-6 mois</a:t>
            </a:r>
            <a:endParaRPr lang="fr-FR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200" b="0" strike="noStrike" spc="-1">
                <a:solidFill>
                  <a:srgbClr val="1F1B34"/>
                </a:solidFill>
                <a:latin typeface="Trebuchet MS"/>
              </a:rPr>
              <a:t>algorithmes pour déterminer l'utilisation saine, dangereuse ou nocive d'Internet</a:t>
            </a:r>
            <a:endParaRPr lang="fr-FR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200" b="0" strike="noStrike" spc="-1">
              <a:latin typeface="Arial"/>
            </a:endParaRPr>
          </a:p>
        </p:txBody>
      </p:sp>
      <p:sp>
        <p:nvSpPr>
          <p:cNvPr id="264" name="CustomShape 19"/>
          <p:cNvSpPr/>
          <p:nvPr/>
        </p:nvSpPr>
        <p:spPr>
          <a:xfrm>
            <a:off x="8092440" y="4451400"/>
            <a:ext cx="1579680" cy="17643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100" b="1" strike="noStrike" spc="-1">
                <a:solidFill>
                  <a:srgbClr val="1F1B34"/>
                </a:solidFill>
                <a:latin typeface="Trebuchet MS"/>
              </a:rPr>
              <a:t>Faisabilité</a:t>
            </a:r>
            <a:endParaRPr lang="fr-FR" sz="11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100" b="0" strike="noStrike" spc="-1">
                <a:solidFill>
                  <a:srgbClr val="1F1B34"/>
                </a:solidFill>
                <a:latin typeface="Trebuchet MS"/>
              </a:rPr>
              <a:t>3-6 mois</a:t>
            </a:r>
            <a:endParaRPr lang="fr-FR" sz="11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1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100" b="0" strike="noStrike" spc="-1">
                <a:solidFill>
                  <a:srgbClr val="1F1B34"/>
                </a:solidFill>
                <a:latin typeface="Trebuchet MS"/>
              </a:rPr>
              <a:t>Algorithmes pour prédire une intervention optimale basée sur des critères pré-évalués</a:t>
            </a:r>
            <a:endParaRPr lang="fr-FR" sz="11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1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100" b="0" strike="noStrike" spc="-1">
              <a:latin typeface="Arial"/>
            </a:endParaRPr>
          </a:p>
        </p:txBody>
      </p:sp>
      <p:sp>
        <p:nvSpPr>
          <p:cNvPr id="265" name="CustomShape 20"/>
          <p:cNvSpPr/>
          <p:nvPr/>
        </p:nvSpPr>
        <p:spPr>
          <a:xfrm>
            <a:off x="10045440" y="5227200"/>
            <a:ext cx="1777680" cy="10947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100" b="1" strike="noStrike" spc="-1">
                <a:solidFill>
                  <a:srgbClr val="1F1B34"/>
                </a:solidFill>
                <a:latin typeface="Trebuchet MS"/>
              </a:rPr>
              <a:t>Etude comparative personnalisée</a:t>
            </a:r>
            <a:endParaRPr lang="fr-FR" sz="11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100" b="0" strike="noStrike" spc="-1">
                <a:solidFill>
                  <a:srgbClr val="1F1B34"/>
                </a:solidFill>
                <a:latin typeface="Trebuchet MS"/>
              </a:rPr>
              <a:t>algorithmes de prédiction fondés sur des données probantes et interventions préventives</a:t>
            </a:r>
            <a:endParaRPr lang="fr-FR" sz="1100" b="0" strike="noStrike" spc="-1">
              <a:latin typeface="Arial"/>
            </a:endParaRPr>
          </a:p>
        </p:txBody>
      </p:sp>
      <p:pic>
        <p:nvPicPr>
          <p:cNvPr id="266" name="Imagem 4"/>
          <p:cNvPicPr/>
          <p:nvPr/>
        </p:nvPicPr>
        <p:blipFill>
          <a:blip r:embed="rId3"/>
          <a:srcRect l="76173" t="35786" r="8421" b="57396"/>
          <a:stretch/>
        </p:blipFill>
        <p:spPr>
          <a:xfrm>
            <a:off x="6287040" y="2544120"/>
            <a:ext cx="956160" cy="411120"/>
          </a:xfrm>
          <a:prstGeom prst="rect">
            <a:avLst/>
          </a:prstGeom>
          <a:ln>
            <a:noFill/>
          </a:ln>
        </p:spPr>
      </p:pic>
      <p:pic>
        <p:nvPicPr>
          <p:cNvPr id="267" name="Imagem 4"/>
          <p:cNvPicPr/>
          <p:nvPr/>
        </p:nvPicPr>
        <p:blipFill>
          <a:blip r:embed="rId3"/>
          <a:srcRect l="10528" t="64207" r="78054" b="33529"/>
          <a:stretch/>
        </p:blipFill>
        <p:spPr>
          <a:xfrm>
            <a:off x="10625400" y="5090400"/>
            <a:ext cx="708840" cy="136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TextShape 1"/>
          <p:cNvSpPr txBox="1"/>
          <p:nvPr/>
        </p:nvSpPr>
        <p:spPr>
          <a:xfrm>
            <a:off x="2939040" y="767880"/>
            <a:ext cx="8372160" cy="679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2600" b="1" strike="noStrike" spc="-1">
                <a:solidFill>
                  <a:srgbClr val="251F3C"/>
                </a:solidFill>
                <a:latin typeface="Nohemi Semi Bold"/>
              </a:rPr>
              <a:t>Que devront faire les élèves ?</a:t>
            </a:r>
            <a:endParaRPr lang="fr-FR" sz="26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269" name="TextShape 2"/>
          <p:cNvSpPr txBox="1"/>
          <p:nvPr/>
        </p:nvSpPr>
        <p:spPr>
          <a:xfrm>
            <a:off x="695160" y="1719360"/>
            <a:ext cx="10801080" cy="455400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251F3C"/>
                </a:solidFill>
                <a:latin typeface="Nohemi"/>
              </a:rPr>
              <a:t>Année 1 : Participer à des sessions d’information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Modalités en fonction du collège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Développement de l’application BootsrApp; réunion des ambassadeurs 15-16 mars 2024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Installation de l’application (inactive sans code parental)</a:t>
            </a:r>
          </a:p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251F3C"/>
                </a:solidFill>
                <a:latin typeface="Nohemi"/>
              </a:rPr>
              <a:t>Année 2 : Etape d’évaluation (BootstrApp)</a:t>
            </a:r>
          </a:p>
          <a:p>
            <a:pPr marL="1600200" lvl="3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251F3C"/>
                </a:solidFill>
                <a:latin typeface="Nohemi"/>
              </a:rPr>
              <a:t>Répondre à un certain nombre de questions (santé et habitudes) à plusieurs moments </a:t>
            </a:r>
          </a:p>
          <a:p>
            <a:pPr marL="1600200" lvl="3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251F3C"/>
                </a:solidFill>
                <a:latin typeface="Nohemi"/>
              </a:rPr>
              <a:t>Questionnaires et jeux </a:t>
            </a:r>
          </a:p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251F3C"/>
                </a:solidFill>
                <a:latin typeface="Nohemi"/>
              </a:rPr>
              <a:t>Année 3 : Etape de faisabilité (étude pilote de l’intervention)</a:t>
            </a:r>
          </a:p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251F3C"/>
                </a:solidFill>
                <a:latin typeface="Nohemi"/>
              </a:rPr>
              <a:t>Année 4 : Etude d’intervention personnalisée</a:t>
            </a: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fr-FR" sz="2400" b="0" strike="noStrike" spc="-1">
                <a:solidFill>
                  <a:srgbClr val="251F3C"/>
                </a:solidFill>
                <a:latin typeface="Nohemi"/>
              </a:rPr>
              <a:t>NB : Années 1-2 puis 3 et 4 – sont indépendantes en termes de recrutement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extShape 1"/>
          <p:cNvSpPr txBox="1"/>
          <p:nvPr/>
        </p:nvSpPr>
        <p:spPr>
          <a:xfrm>
            <a:off x="3124080" y="355320"/>
            <a:ext cx="8372160" cy="679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2600" b="1" strike="noStrike" spc="-1">
                <a:solidFill>
                  <a:srgbClr val="251F3C"/>
                </a:solidFill>
                <a:latin typeface="Nohemi Semi Bold"/>
              </a:rPr>
              <a:t>Que sont les ambassadeurs ? </a:t>
            </a:r>
            <a:endParaRPr lang="fr-FR" sz="26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271" name="TextShape 2"/>
          <p:cNvSpPr txBox="1"/>
          <p:nvPr/>
        </p:nvSpPr>
        <p:spPr>
          <a:xfrm>
            <a:off x="695160" y="1719360"/>
            <a:ext cx="10801080" cy="4554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251F3C"/>
                </a:solidFill>
                <a:latin typeface="Nohemi"/>
              </a:rPr>
              <a:t>Ambassadeurs – élèves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Participation à des réunions en visio et présentielles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Participation au développement du matériel de l’étude 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Test du matériel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Participer à la diffusion de l’information au sein de l’établissement </a:t>
            </a:r>
          </a:p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251F3C"/>
                </a:solidFill>
                <a:latin typeface="Nohemi"/>
              </a:rPr>
              <a:t>Ambassadeurs-enseignants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Participation à des réunions en visio et présentielles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Participation au développement du matériel de l’étude 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Test du matériel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251F3C"/>
                </a:solidFill>
                <a:latin typeface="Nohemi"/>
              </a:rPr>
              <a:t>Participer à la diffusion de l’information au sein de l’établissement </a:t>
            </a: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fr-FR" sz="2000" b="0" strike="noStrike" spc="-1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F4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rgbClr val="2839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273" name="TextShape 2"/>
          <p:cNvSpPr txBox="1"/>
          <p:nvPr/>
        </p:nvSpPr>
        <p:spPr>
          <a:xfrm>
            <a:off x="9093600" y="618840"/>
            <a:ext cx="2613600" cy="4794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3600" b="1" strike="noStrike" spc="-1">
                <a:solidFill>
                  <a:srgbClr val="FFFFFF"/>
                </a:solidFill>
                <a:latin typeface="Nohemi Semi Bold"/>
              </a:rPr>
              <a:t>Réunion 15-16 mars 2024 Missenden Abbey </a:t>
            </a:r>
            <a:endParaRPr lang="fr-FR" sz="36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274" name="CustomShape 3"/>
          <p:cNvSpPr/>
          <p:nvPr/>
        </p:nvSpPr>
        <p:spPr>
          <a:xfrm>
            <a:off x="493200" y="484560"/>
            <a:ext cx="8128800" cy="572364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360">
            <a:solidFill>
              <a:srgbClr val="C8CACA"/>
            </a:solidFill>
          </a:ln>
          <a:effectLst>
            <a:outerShdw blurRad="57150" dist="19050" dir="5400000" algn="t" rotWithShape="0">
              <a:srgbClr val="000000">
                <a:alpha val="6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pic>
        <p:nvPicPr>
          <p:cNvPr id="275" name="Picture 2"/>
          <p:cNvPicPr/>
          <p:nvPr/>
        </p:nvPicPr>
        <p:blipFill>
          <a:blip r:embed="rId2"/>
          <a:srcRect l="376" r="706"/>
          <a:stretch/>
        </p:blipFill>
        <p:spPr>
          <a:xfrm>
            <a:off x="976320" y="942480"/>
            <a:ext cx="7162920" cy="4807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7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TextShape 1"/>
          <p:cNvSpPr txBox="1"/>
          <p:nvPr/>
        </p:nvSpPr>
        <p:spPr>
          <a:xfrm>
            <a:off x="2939040" y="767880"/>
            <a:ext cx="8372160" cy="679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2600" b="1" strike="noStrike" spc="-1">
                <a:solidFill>
                  <a:srgbClr val="251F3C"/>
                </a:solidFill>
                <a:latin typeface="Nohemi Semi Bold"/>
              </a:rPr>
              <a:t>Que devront faire les parents ?</a:t>
            </a:r>
            <a:endParaRPr lang="fr-FR" sz="26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277" name="TextShape 2"/>
          <p:cNvSpPr txBox="1"/>
          <p:nvPr/>
        </p:nvSpPr>
        <p:spPr>
          <a:xfrm>
            <a:off x="695160" y="1719360"/>
            <a:ext cx="10801080" cy="45540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Année 1 : Participer à des sessions d’information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000" b="0" strike="noStrike" spc="-1" dirty="0">
                <a:solidFill>
                  <a:srgbClr val="251F3C"/>
                </a:solidFill>
                <a:latin typeface="Nohemi"/>
              </a:rPr>
              <a:t>+ documents d’information transmis/établissement (ENT, autres)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000" b="0" strike="noStrike" spc="-1" dirty="0">
                <a:solidFill>
                  <a:srgbClr val="251F3C"/>
                </a:solidFill>
                <a:latin typeface="Nohemi"/>
              </a:rPr>
              <a:t>Toutes questions : </a:t>
            </a:r>
            <a:r>
              <a:rPr lang="fr-FR" sz="2000" b="0" strike="noStrike" spc="-1" dirty="0" err="1">
                <a:solidFill>
                  <a:srgbClr val="251F3C"/>
                </a:solidFill>
                <a:latin typeface="Nohemi"/>
              </a:rPr>
              <a:t>bootstrap@chu-montpellier.fr</a:t>
            </a:r>
            <a:endParaRPr lang="fr-FR" sz="2000" b="0" strike="noStrike" spc="-1" dirty="0">
              <a:solidFill>
                <a:srgbClr val="251F3C"/>
              </a:solidFill>
              <a:latin typeface="Nohemi"/>
            </a:endParaRPr>
          </a:p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Année 2 : Etape d’évaluation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000" b="0" strike="noStrike" spc="-1" dirty="0">
                <a:solidFill>
                  <a:srgbClr val="251F3C"/>
                </a:solidFill>
                <a:latin typeface="Nohemi"/>
              </a:rPr>
              <a:t>Modalités du consentement parental 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000" b="0" strike="noStrike" spc="-1" dirty="0">
                <a:solidFill>
                  <a:srgbClr val="251F3C"/>
                </a:solidFill>
                <a:latin typeface="Nohemi"/>
              </a:rPr>
              <a:t>Insertion d’un code sur l’application  </a:t>
            </a:r>
            <a:r>
              <a:rPr lang="fr-FR" sz="2000" b="0" strike="noStrike" spc="-1" dirty="0" err="1">
                <a:solidFill>
                  <a:srgbClr val="251F3C"/>
                </a:solidFill>
                <a:latin typeface="Nohemi"/>
              </a:rPr>
              <a:t>BootstrApp</a:t>
            </a:r>
            <a:r>
              <a:rPr lang="fr-FR" sz="2000" b="0" strike="noStrike" spc="-1" dirty="0">
                <a:solidFill>
                  <a:srgbClr val="251F3C"/>
                </a:solidFill>
                <a:latin typeface="Nohemi"/>
              </a:rPr>
              <a:t> - condition nécessaire pour le déverrouillage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extShape 1"/>
          <p:cNvSpPr txBox="1"/>
          <p:nvPr/>
        </p:nvSpPr>
        <p:spPr>
          <a:xfrm>
            <a:off x="3031834" y="810360"/>
            <a:ext cx="8372160" cy="679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2600" b="1" strike="noStrike" spc="-1" dirty="0">
                <a:solidFill>
                  <a:srgbClr val="251F3C"/>
                </a:solidFill>
                <a:latin typeface="Nohemi Semi Bold"/>
              </a:rPr>
              <a:t>Calendrier 2024-2025 –Etapes 1 et 2 </a:t>
            </a:r>
            <a:endParaRPr lang="fr-FR" sz="2600" b="0" strike="noStrike" spc="-1" dirty="0">
              <a:solidFill>
                <a:srgbClr val="1F1B34"/>
              </a:solidFill>
              <a:latin typeface="Trebuchet MS"/>
            </a:endParaRPr>
          </a:p>
        </p:txBody>
      </p:sp>
      <p:grpSp>
        <p:nvGrpSpPr>
          <p:cNvPr id="279" name="Group 2"/>
          <p:cNvGrpSpPr/>
          <p:nvPr/>
        </p:nvGrpSpPr>
        <p:grpSpPr>
          <a:xfrm>
            <a:off x="696960" y="1261800"/>
            <a:ext cx="11009880" cy="5291640"/>
            <a:chOff x="696960" y="1261800"/>
            <a:chExt cx="11009880" cy="5291640"/>
          </a:xfrm>
        </p:grpSpPr>
        <p:sp>
          <p:nvSpPr>
            <p:cNvPr id="280" name="CustomShape 3"/>
            <p:cNvSpPr/>
            <p:nvPr/>
          </p:nvSpPr>
          <p:spPr>
            <a:xfrm>
              <a:off x="696960" y="3113640"/>
              <a:ext cx="3016080" cy="2029320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90000"/>
                <a:hueOff val="0"/>
                <a:satOff val="0"/>
                <a:lumOff val="0"/>
                <a:alphaOff val="0"/>
              </a:schemeClr>
            </a:solidFill>
            <a:ln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70640" tIns="170640" rIns="123840" bIns="605520"/>
            <a:lstStyle/>
            <a:p>
              <a:pPr>
                <a:lnSpc>
                  <a:spcPct val="90000"/>
                </a:lnSpc>
                <a:spcAft>
                  <a:spcPts val="286"/>
                </a:spcAft>
              </a:pPr>
              <a:endParaRPr lang="fr-FR" sz="1800" b="0" strike="noStrike" spc="-1" dirty="0">
                <a:latin typeface="Arial"/>
              </a:endParaRPr>
            </a:p>
            <a:p>
              <a:pPr marL="343080" lvl="2" indent="-171000">
                <a:lnSpc>
                  <a:spcPct val="90000"/>
                </a:lnSpc>
                <a:spcAft>
                  <a:spcPts val="286"/>
                </a:spcAft>
                <a:buClr>
                  <a:srgbClr val="1F1B34"/>
                </a:buClr>
                <a:buFont typeface="Symbol" charset="2"/>
                <a:buChar char=""/>
              </a:pPr>
              <a:r>
                <a:rPr lang="fr-FR" sz="1900" b="0" strike="noStrike" spc="-1" dirty="0">
                  <a:solidFill>
                    <a:srgbClr val="1F1B34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Information aux parents</a:t>
              </a:r>
              <a:endParaRPr lang="fr-FR" sz="1900" b="0" strike="noStrike" spc="-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343080" lvl="2" indent="-171000">
                <a:lnSpc>
                  <a:spcPct val="90000"/>
                </a:lnSpc>
                <a:spcAft>
                  <a:spcPts val="286"/>
                </a:spcAft>
                <a:buClr>
                  <a:srgbClr val="1F1B34"/>
                </a:buClr>
                <a:buFont typeface="Symbol" charset="2"/>
                <a:buChar char=""/>
              </a:pPr>
              <a:r>
                <a:rPr lang="fr-FR" sz="1900" b="0" strike="noStrike" spc="-1" dirty="0">
                  <a:solidFill>
                    <a:srgbClr val="1F1B34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Réunions</a:t>
              </a:r>
              <a:endParaRPr lang="fr-FR" sz="1900" b="0" strike="noStrike" spc="-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343080" lvl="2" indent="-171000">
                <a:lnSpc>
                  <a:spcPct val="90000"/>
                </a:lnSpc>
                <a:spcAft>
                  <a:spcPts val="286"/>
                </a:spcAft>
                <a:buClr>
                  <a:srgbClr val="1F1B34"/>
                </a:buClr>
                <a:buFont typeface="Symbol" charset="2"/>
                <a:buChar char=""/>
              </a:pPr>
              <a:r>
                <a:rPr lang="fr-FR" sz="1900" b="0" strike="noStrike" spc="-1" dirty="0">
                  <a:solidFill>
                    <a:srgbClr val="1F1B34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Vidéos</a:t>
              </a:r>
              <a:endParaRPr lang="fr-FR" sz="1900" b="0" strike="noStrike" spc="-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1" name="CustomShape 4"/>
            <p:cNvSpPr/>
            <p:nvPr/>
          </p:nvSpPr>
          <p:spPr>
            <a:xfrm>
              <a:off x="2345400" y="3185640"/>
              <a:ext cx="3367800" cy="3367800"/>
            </a:xfrm>
            <a:prstGeom prst="leftCircularArrow">
              <a:avLst>
                <a:gd name="adj1" fmla="val 2800"/>
                <a:gd name="adj2" fmla="val 341682"/>
                <a:gd name="adj3" fmla="val 2295654"/>
                <a:gd name="adj4" fmla="val 9202951"/>
                <a:gd name="adj5" fmla="val 3266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fr-FR"/>
            </a:p>
          </p:txBody>
        </p:sp>
        <p:sp>
          <p:nvSpPr>
            <p:cNvPr id="282" name="CustomShape 5"/>
            <p:cNvSpPr/>
            <p:nvPr/>
          </p:nvSpPr>
          <p:spPr>
            <a:xfrm>
              <a:off x="1521360" y="4708440"/>
              <a:ext cx="2187000" cy="869400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6400" tIns="66240" rIns="60840" bIns="66240" anchor="ctr"/>
            <a:lstStyle/>
            <a:p>
              <a:pPr algn="ctr">
                <a:lnSpc>
                  <a:spcPct val="90000"/>
                </a:lnSpc>
                <a:spcAft>
                  <a:spcPts val="1120"/>
                </a:spcAft>
              </a:pPr>
              <a:r>
                <a:rPr lang="fr-FR" sz="2400" b="0" strike="noStrike" spc="-1" dirty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Mise en place</a:t>
              </a:r>
              <a:endParaRPr lang="fr-FR" sz="2400" b="0" strike="noStrike" spc="-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3" name="CustomShape 6"/>
            <p:cNvSpPr/>
            <p:nvPr/>
          </p:nvSpPr>
          <p:spPr>
            <a:xfrm>
              <a:off x="4162320" y="3256560"/>
              <a:ext cx="3466800" cy="2029320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90000"/>
                <a:hueOff val="0"/>
                <a:satOff val="0"/>
                <a:lumOff val="0"/>
                <a:alphaOff val="0"/>
              </a:schemeClr>
            </a:solidFill>
            <a:ln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70640" tIns="605520" rIns="123840" bIns="170640"/>
            <a:lstStyle/>
            <a:p>
              <a:pPr marL="171360" lvl="1" indent="-171000">
                <a:lnSpc>
                  <a:spcPct val="90000"/>
                </a:lnSpc>
                <a:spcAft>
                  <a:spcPts val="286"/>
                </a:spcAft>
                <a:buClr>
                  <a:srgbClr val="1F1B34"/>
                </a:buClr>
                <a:buFont typeface="Symbol" charset="2"/>
                <a:buChar char=""/>
              </a:pPr>
              <a:r>
                <a:rPr lang="fr-FR" sz="1900" b="0" strike="noStrike" spc="-1" dirty="0">
                  <a:solidFill>
                    <a:srgbClr val="1F1B34"/>
                  </a:solidFill>
                  <a:latin typeface="Trebuchet MS"/>
                </a:rPr>
                <a:t>Reprise de l’information</a:t>
              </a:r>
              <a:endParaRPr lang="fr-FR" sz="1900" b="0" strike="noStrike" spc="-1" dirty="0">
                <a:latin typeface="Arial"/>
              </a:endParaRPr>
            </a:p>
            <a:p>
              <a:pPr marL="343080" lvl="2" indent="-171000">
                <a:lnSpc>
                  <a:spcPct val="90000"/>
                </a:lnSpc>
                <a:spcAft>
                  <a:spcPts val="286"/>
                </a:spcAft>
                <a:buClr>
                  <a:srgbClr val="1F1B34"/>
                </a:buClr>
                <a:buFont typeface="Symbol" charset="2"/>
                <a:buChar char=""/>
              </a:pPr>
              <a:r>
                <a:rPr lang="fr-FR" sz="1900" b="0" strike="noStrike" spc="-1" dirty="0">
                  <a:solidFill>
                    <a:srgbClr val="1F1B34"/>
                  </a:solidFill>
                  <a:latin typeface="Trebuchet MS"/>
                </a:rPr>
                <a:t>Consentement et Installation de l’application</a:t>
              </a:r>
              <a:endParaRPr lang="fr-FR" sz="1900" b="0" strike="noStrike" spc="-1" dirty="0">
                <a:latin typeface="Arial"/>
              </a:endParaRPr>
            </a:p>
            <a:p>
              <a:pPr marL="343080" lvl="2" indent="-171000">
                <a:lnSpc>
                  <a:spcPct val="90000"/>
                </a:lnSpc>
                <a:spcAft>
                  <a:spcPts val="286"/>
                </a:spcAft>
                <a:buClr>
                  <a:srgbClr val="1F1B34"/>
                </a:buClr>
                <a:buFont typeface="Symbol" charset="2"/>
                <a:buChar char=""/>
              </a:pPr>
              <a:r>
                <a:rPr lang="fr-FR" sz="1900" b="0" strike="noStrike" spc="-1" dirty="0">
                  <a:solidFill>
                    <a:srgbClr val="1F1B34"/>
                  </a:solidFill>
                  <a:latin typeface="Trebuchet MS"/>
                </a:rPr>
                <a:t>Evaluation initiale – 1h</a:t>
              </a:r>
              <a:endParaRPr lang="fr-FR" sz="1900" b="0" strike="noStrike" spc="-1" dirty="0">
                <a:latin typeface="Arial"/>
              </a:endParaRPr>
            </a:p>
            <a:p>
              <a:pPr>
                <a:lnSpc>
                  <a:spcPct val="90000"/>
                </a:lnSpc>
                <a:spcAft>
                  <a:spcPts val="286"/>
                </a:spcAft>
              </a:pPr>
              <a:endParaRPr lang="fr-FR" sz="1900" b="0" strike="noStrike" spc="-1" dirty="0">
                <a:latin typeface="Arial"/>
              </a:endParaRPr>
            </a:p>
          </p:txBody>
        </p:sp>
        <p:sp>
          <p:nvSpPr>
            <p:cNvPr id="284" name="CustomShape 7"/>
            <p:cNvSpPr/>
            <p:nvPr/>
          </p:nvSpPr>
          <p:spPr>
            <a:xfrm>
              <a:off x="5745960" y="1261800"/>
              <a:ext cx="4182480" cy="4182480"/>
            </a:xfrm>
            <a:prstGeom prst="circularArrow">
              <a:avLst>
                <a:gd name="adj1" fmla="val 2254"/>
                <a:gd name="adj2" fmla="val 271663"/>
                <a:gd name="adj3" fmla="val 19859497"/>
                <a:gd name="adj4" fmla="val 12882181"/>
                <a:gd name="adj5" fmla="val 263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fr-FR"/>
            </a:p>
          </p:txBody>
        </p:sp>
        <p:sp>
          <p:nvSpPr>
            <p:cNvPr id="285" name="CustomShape 8"/>
            <p:cNvSpPr/>
            <p:nvPr/>
          </p:nvSpPr>
          <p:spPr>
            <a:xfrm>
              <a:off x="4848840" y="2220840"/>
              <a:ext cx="2706120" cy="1440360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5400" tIns="77760" rIns="53280" bIns="77760" anchor="ctr"/>
            <a:lstStyle/>
            <a:p>
              <a:pPr algn="ctr">
                <a:lnSpc>
                  <a:spcPct val="90000"/>
                </a:lnSpc>
                <a:spcAft>
                  <a:spcPts val="981"/>
                </a:spcAft>
              </a:pPr>
              <a:r>
                <a:rPr lang="fr-FR" sz="2400" b="0" strike="noStrike" spc="-1" dirty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Début étape évaluation</a:t>
              </a:r>
              <a:endParaRPr lang="fr-FR" sz="2400" b="0" strike="noStrike" spc="-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lnSpc>
                  <a:spcPct val="90000"/>
                </a:lnSpc>
                <a:spcAft>
                  <a:spcPts val="981"/>
                </a:spcAft>
              </a:pPr>
              <a:r>
                <a:rPr lang="fr-FR" sz="2400" b="0" strike="noStrike" spc="-1" dirty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Sept 2024</a:t>
              </a:r>
              <a:endParaRPr lang="fr-FR" sz="2400" b="0" strike="noStrike" spc="-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6" name="CustomShape 9"/>
            <p:cNvSpPr/>
            <p:nvPr/>
          </p:nvSpPr>
          <p:spPr>
            <a:xfrm>
              <a:off x="8108280" y="2692440"/>
              <a:ext cx="3598560" cy="2580120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90000"/>
                <a:hueOff val="0"/>
                <a:satOff val="0"/>
                <a:lumOff val="0"/>
                <a:alphaOff val="0"/>
              </a:schemeClr>
            </a:solidFill>
            <a:ln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83240" tIns="183240" rIns="123840" bIns="736200"/>
            <a:lstStyle/>
            <a:p>
              <a:pPr marL="228600" lvl="1" indent="-228240">
                <a:lnSpc>
                  <a:spcPct val="90000"/>
                </a:lnSpc>
                <a:spcAft>
                  <a:spcPts val="315"/>
                </a:spcAft>
                <a:buClr>
                  <a:srgbClr val="1F1B34"/>
                </a:buClr>
                <a:buFont typeface="Symbol" charset="2"/>
                <a:buChar char=""/>
              </a:pPr>
              <a:r>
                <a:rPr lang="fr-FR" sz="2100" b="0" strike="noStrike" spc="-1" dirty="0">
                  <a:solidFill>
                    <a:srgbClr val="1F1B34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Evaluation intermédiaires et finales – à 3 mois et 6 mois – 1 h</a:t>
              </a:r>
              <a:endParaRPr lang="fr-FR" sz="2100" b="0" strike="noStrike" spc="-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228600" lvl="1" indent="-228240">
                <a:lnSpc>
                  <a:spcPct val="90000"/>
                </a:lnSpc>
                <a:spcAft>
                  <a:spcPts val="315"/>
                </a:spcAft>
                <a:buClr>
                  <a:srgbClr val="1F1B34"/>
                </a:buClr>
                <a:buFont typeface="Symbol" charset="2"/>
                <a:buChar char=""/>
              </a:pPr>
              <a:r>
                <a:rPr lang="fr-FR" sz="2100" b="0" strike="noStrike" spc="-1" dirty="0">
                  <a:solidFill>
                    <a:srgbClr val="1F1B34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1x/mois 5 minutes</a:t>
              </a:r>
              <a:endParaRPr lang="fr-FR" sz="2100" b="0" strike="noStrike" spc="-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228600" lvl="1" indent="-228240">
                <a:lnSpc>
                  <a:spcPct val="90000"/>
                </a:lnSpc>
                <a:spcAft>
                  <a:spcPts val="315"/>
                </a:spcAft>
                <a:buClr>
                  <a:srgbClr val="1F1B34"/>
                </a:buClr>
                <a:buFont typeface="Symbol" charset="2"/>
                <a:buChar char=""/>
              </a:pPr>
              <a:r>
                <a:rPr lang="fr-FR" sz="2100" b="0" strike="noStrike" spc="-1" dirty="0">
                  <a:solidFill>
                    <a:srgbClr val="1F1B34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 semaine au début et à la fin 5 min/jour</a:t>
              </a:r>
              <a:endParaRPr lang="fr-FR" sz="2100" b="0" strike="noStrike" spc="-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7" name="CustomShape 10"/>
            <p:cNvSpPr/>
            <p:nvPr/>
          </p:nvSpPr>
          <p:spPr>
            <a:xfrm>
              <a:off x="8560800" y="5051520"/>
              <a:ext cx="2721240" cy="1460520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8560" tIns="73440" rIns="45720" bIns="73440" anchor="ctr"/>
            <a:lstStyle/>
            <a:p>
              <a:pPr algn="ctr">
                <a:lnSpc>
                  <a:spcPct val="90000"/>
                </a:lnSpc>
                <a:spcAft>
                  <a:spcPts val="839"/>
                </a:spcAft>
              </a:pPr>
              <a:r>
                <a:rPr lang="fr-FR" sz="2400" b="0" strike="noStrike" spc="-1" dirty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Suivi sept 2024 –</a:t>
              </a:r>
              <a:r>
                <a:rPr lang="fr-FR" sz="2400" b="0" strike="noStrike" spc="-1" dirty="0" err="1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fév</a:t>
              </a:r>
              <a:r>
                <a:rPr lang="fr-FR" sz="2400" b="0" strike="noStrike" spc="-1" dirty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/mars 2025</a:t>
              </a:r>
              <a:endParaRPr lang="fr-FR" sz="2400" b="0" strike="noStrike" spc="-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88" name="Group 11"/>
          <p:cNvGrpSpPr/>
          <p:nvPr/>
        </p:nvGrpSpPr>
        <p:grpSpPr>
          <a:xfrm>
            <a:off x="0" y="0"/>
            <a:ext cx="36000" cy="36000"/>
            <a:chOff x="0" y="0"/>
            <a:chExt cx="36000" cy="36000"/>
          </a:xfrm>
        </p:grpSpPr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TextShape 1"/>
          <p:cNvSpPr txBox="1"/>
          <p:nvPr/>
        </p:nvSpPr>
        <p:spPr>
          <a:xfrm>
            <a:off x="3124080" y="782640"/>
            <a:ext cx="8372160" cy="679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2600" b="1" strike="noStrike" spc="-1">
                <a:solidFill>
                  <a:srgbClr val="251F3C"/>
                </a:solidFill>
                <a:latin typeface="Nohemi Semi Bold"/>
              </a:rPr>
              <a:t>Informations Utiles</a:t>
            </a:r>
            <a:endParaRPr lang="fr-FR" sz="26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290" name="TextShape 2"/>
          <p:cNvSpPr txBox="1"/>
          <p:nvPr/>
        </p:nvSpPr>
        <p:spPr>
          <a:xfrm>
            <a:off x="695160" y="1752840"/>
            <a:ext cx="10801080" cy="45540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L'équipe chargée de l'étude ne sera jamais en mesure d'identifier le participant (anonymat)</a:t>
            </a:r>
          </a:p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Le recueil des données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 dirty="0">
                <a:solidFill>
                  <a:srgbClr val="251F3C"/>
                </a:solidFill>
                <a:latin typeface="Nohemi"/>
              </a:rPr>
              <a:t>Via une application </a:t>
            </a:r>
          </a:p>
          <a:p>
            <a:pPr marL="1143000" lvl="2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1800" b="0" strike="noStrike" spc="-1" dirty="0">
                <a:solidFill>
                  <a:srgbClr val="251F3C"/>
                </a:solidFill>
                <a:latin typeface="Nohemi"/>
              </a:rPr>
              <a:t>Questionnaires et Jeux</a:t>
            </a:r>
          </a:p>
          <a:p>
            <a:pPr marL="1143000" lvl="2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1800" b="0" strike="noStrike" spc="-1" dirty="0">
                <a:solidFill>
                  <a:srgbClr val="251F3C"/>
                </a:solidFill>
                <a:latin typeface="Nohemi"/>
              </a:rPr>
              <a:t>Informations générales sur l'utilisation d'Internet (durée, moment, activité physique) (recueil passif d’informations)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 dirty="0">
                <a:solidFill>
                  <a:srgbClr val="251F3C"/>
                </a:solidFill>
                <a:latin typeface="Nohemi"/>
              </a:rPr>
              <a:t>Pas de recueil d’informations sur le contenu de l’activité</a:t>
            </a:r>
          </a:p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L'étude est soumise à un ensemble strict de procédures éthiques (comité de protection des personnes, CNIL, RGPD…)</a:t>
            </a:r>
          </a:p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1F1B34"/>
              </a:buClr>
              <a:buFont typeface="Wingdings" charset="2"/>
              <a:buChar char=""/>
            </a:pPr>
            <a:r>
              <a:rPr lang="fr-FR" sz="2400" b="0" u="sng" strike="noStrike" spc="-1" dirty="0">
                <a:solidFill>
                  <a:srgbClr val="EC6A4D"/>
                </a:solidFill>
                <a:uFillTx/>
                <a:latin typeface="Nohemi"/>
                <a:hlinkClick r:id="rId2"/>
              </a:rPr>
              <a:t>Contacts</a:t>
            </a:r>
            <a:endParaRPr lang="fr-FR" sz="2400" b="0" strike="noStrike" spc="-1" dirty="0">
              <a:solidFill>
                <a:srgbClr val="251F3C"/>
              </a:solidFill>
              <a:latin typeface="Nohemi"/>
            </a:endParaRPr>
          </a:p>
          <a:p>
            <a:pPr marL="1143000" lvl="2" indent="-228240">
              <a:spcBef>
                <a:spcPts val="499"/>
              </a:spcBef>
              <a:buClr>
                <a:srgbClr val="EC6A4D"/>
              </a:buClr>
              <a:buFont typeface="Wingdings" charset="2"/>
              <a:buChar char=""/>
            </a:pPr>
            <a:r>
              <a:rPr lang="fr-FR" sz="2000" b="0" u="sng" strike="noStrike" spc="-1" dirty="0">
                <a:solidFill>
                  <a:srgbClr val="EC6A4D"/>
                </a:solidFill>
                <a:uFillTx/>
                <a:latin typeface="Nohemi"/>
                <a:hlinkClick r:id="rId2"/>
              </a:rPr>
              <a:t>https://www.internetandme.eu/</a:t>
            </a:r>
            <a:endParaRPr lang="fr-FR" sz="2000" b="0" strike="noStrike" spc="-1" dirty="0">
              <a:solidFill>
                <a:srgbClr val="251F3C"/>
              </a:solidFill>
              <a:latin typeface="Nohemi"/>
            </a:endParaRPr>
          </a:p>
          <a:p>
            <a:pPr marL="1143000" lvl="2" indent="-228240">
              <a:spcBef>
                <a:spcPts val="499"/>
              </a:spcBef>
              <a:buClr>
                <a:srgbClr val="FC5000"/>
              </a:buClr>
              <a:buFont typeface="Wingdings" charset="2"/>
              <a:buChar char=""/>
            </a:pPr>
            <a:r>
              <a:rPr lang="fr-FR" sz="2000" b="0" u="sng" strike="noStrike" spc="-1" dirty="0">
                <a:solidFill>
                  <a:srgbClr val="EC6A4D"/>
                </a:solidFill>
                <a:uFillTx/>
                <a:latin typeface="Inter"/>
                <a:hlinkClick r:id="rId3"/>
              </a:rPr>
              <a:t>bootstrap@herts.ac.uk</a:t>
            </a:r>
            <a:endParaRPr lang="fr-FR" sz="2000" b="0" strike="noStrike" spc="-1" dirty="0">
              <a:solidFill>
                <a:srgbClr val="251F3C"/>
              </a:solidFill>
              <a:latin typeface="Nohemi"/>
            </a:endParaRPr>
          </a:p>
          <a:p>
            <a:pPr marL="1143000" lvl="2" indent="-228240">
              <a:spcBef>
                <a:spcPts val="499"/>
              </a:spcBef>
              <a:buClr>
                <a:srgbClr val="FC5000"/>
              </a:buClr>
              <a:buFont typeface="Wingdings" charset="2"/>
              <a:buChar char=""/>
            </a:pPr>
            <a:r>
              <a:rPr lang="fr-FR" sz="2000" b="0" strike="noStrike" spc="-1" dirty="0" err="1">
                <a:solidFill>
                  <a:srgbClr val="FC5000"/>
                </a:solidFill>
                <a:latin typeface="Inter"/>
              </a:rPr>
              <a:t>bootstrap@chu-montpellier.fr</a:t>
            </a:r>
            <a:endParaRPr lang="fr-FR" sz="2000" b="0" strike="noStrike" spc="-1" dirty="0">
              <a:solidFill>
                <a:srgbClr val="251F3C"/>
              </a:solidFill>
              <a:latin typeface="Nohem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fr-FR" sz="2000" b="0" strike="noStrike" spc="-1" dirty="0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Image 5"/>
          <p:cNvPicPr/>
          <p:nvPr/>
        </p:nvPicPr>
        <p:blipFill>
          <a:blip r:embed="rId2"/>
          <a:stretch/>
        </p:blipFill>
        <p:spPr>
          <a:xfrm>
            <a:off x="9555120" y="1286640"/>
            <a:ext cx="1231200" cy="865440"/>
          </a:xfrm>
          <a:prstGeom prst="rect">
            <a:avLst/>
          </a:prstGeom>
          <a:ln>
            <a:noFill/>
          </a:ln>
        </p:spPr>
      </p:pic>
      <p:sp>
        <p:nvSpPr>
          <p:cNvPr id="292" name="TextShape 1"/>
          <p:cNvSpPr txBox="1"/>
          <p:nvPr/>
        </p:nvSpPr>
        <p:spPr>
          <a:xfrm>
            <a:off x="2414160" y="681120"/>
            <a:ext cx="8372160" cy="679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2600" b="1" strike="noStrike" spc="-1">
                <a:solidFill>
                  <a:srgbClr val="251F3C"/>
                </a:solidFill>
                <a:latin typeface="Nohemi Semi Bold"/>
              </a:rPr>
              <a:t>Une équipe à vos côtés:</a:t>
            </a:r>
            <a:br/>
            <a:r>
              <a:rPr lang="fr-FR" sz="2600" b="1" strike="noStrike" spc="-1">
                <a:solidFill>
                  <a:srgbClr val="251F3C"/>
                </a:solidFill>
                <a:latin typeface="Nohemi Semi Bold"/>
              </a:rPr>
              <a:t>MPEA SAINT ELOI CHU MONTPELLIER</a:t>
            </a:r>
            <a:endParaRPr lang="fr-FR" sz="26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293" name="TextShape 2"/>
          <p:cNvSpPr txBox="1"/>
          <p:nvPr/>
        </p:nvSpPr>
        <p:spPr>
          <a:xfrm>
            <a:off x="695160" y="1719360"/>
            <a:ext cx="10801080" cy="45540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D.PURPER-OUAKIL, PUPH, Coordonnatrice Nationale de l’étude.</a:t>
            </a:r>
          </a:p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E.FONGARO, PhD, Chercheuse.</a:t>
            </a:r>
          </a:p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S.FALLY, Psychologue.</a:t>
            </a:r>
          </a:p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J.BRISOT-DUBOIS, PhD, Ingénieure Recherche.</a:t>
            </a:r>
          </a:p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400" b="0" strike="noStrike" spc="-1" dirty="0">
                <a:solidFill>
                  <a:srgbClr val="251F3C"/>
                </a:solidFill>
                <a:latin typeface="Nohemi"/>
              </a:rPr>
              <a:t>A.VAUCLARE, Attachée de Recherche Clinique.</a:t>
            </a: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fr-FR" sz="2400" b="0" strike="noStrike" spc="-1" dirty="0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Shape 1"/>
          <p:cNvSpPr txBox="1"/>
          <p:nvPr/>
        </p:nvSpPr>
        <p:spPr>
          <a:xfrm>
            <a:off x="762120" y="1138320"/>
            <a:ext cx="3056400" cy="29088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3200" b="1" strike="noStrike" spc="-1">
                <a:solidFill>
                  <a:srgbClr val="251F3C"/>
                </a:solidFill>
                <a:latin typeface="Nohemi Semi Bold"/>
              </a:rPr>
              <a:t>L’Utilisation Problématique d’Internet</a:t>
            </a:r>
            <a:endParaRPr lang="fr-FR" sz="3200" b="0" strike="noStrike" spc="-1">
              <a:solidFill>
                <a:srgbClr val="1F1B34"/>
              </a:solidFill>
              <a:latin typeface="Trebuchet MS"/>
            </a:endParaRPr>
          </a:p>
        </p:txBody>
      </p:sp>
      <p:sp>
        <p:nvSpPr>
          <p:cNvPr id="188" name="Line 2"/>
          <p:cNvSpPr/>
          <p:nvPr/>
        </p:nvSpPr>
        <p:spPr>
          <a:xfrm>
            <a:off x="865080" y="870840"/>
            <a:ext cx="736920" cy="360"/>
          </a:xfrm>
          <a:prstGeom prst="line">
            <a:avLst/>
          </a:prstGeom>
          <a:ln w="5724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89" name="TextShape 3"/>
          <p:cNvSpPr txBox="1"/>
          <p:nvPr/>
        </p:nvSpPr>
        <p:spPr>
          <a:xfrm>
            <a:off x="4600800" y="753480"/>
            <a:ext cx="6660720" cy="54342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Terme générique désignant diverses formes d’utilisation inadaptée d’Internet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Impliquant un contrôle moindre ou des modes d'utilisation dangereux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251F3C"/>
              </a:buClr>
              <a:buFont typeface="Arial"/>
              <a:buChar char="•"/>
            </a:pPr>
            <a:r>
              <a:rPr lang="fr-FR" sz="20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Risque de conséquences néfastes pour la santé et le bien-être de l’individu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fr-FR" sz="2000" b="0" strike="noStrike" spc="-1" dirty="0">
              <a:solidFill>
                <a:srgbClr val="251F3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0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27% de la population mondiale a une Utilisation Problématique d’Internet (UPI) (Shi Qiu Meng et al, 2022)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fr-FR" sz="2000" b="0" strike="noStrike" spc="-1" dirty="0">
              <a:solidFill>
                <a:srgbClr val="251F3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0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Risque exacerbé par les conséquences de la Pandémie COVID 19.</a:t>
            </a:r>
          </a:p>
          <a:p>
            <a:pPr marL="457200">
              <a:lnSpc>
                <a:spcPct val="90000"/>
              </a:lnSpc>
              <a:spcBef>
                <a:spcPts val="499"/>
              </a:spcBef>
            </a:pPr>
            <a:endParaRPr lang="fr-FR" sz="2000" b="0" strike="noStrike" spc="-1" dirty="0">
              <a:solidFill>
                <a:srgbClr val="251F3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251F3C"/>
              </a:buClr>
              <a:buFont typeface="Wingdings" charset="2"/>
              <a:buChar char=""/>
            </a:pPr>
            <a:r>
              <a:rPr lang="fr-FR" sz="20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30% de collégiens européens présentent une UPI avec des critères d’addiction comportementale (</a:t>
            </a:r>
            <a:r>
              <a:rPr lang="fr-FR" sz="2000" b="0" strike="noStrike" spc="-1" dirty="0" err="1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Meichun</a:t>
            </a:r>
            <a:r>
              <a:rPr lang="fr-FR" sz="20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0" strike="noStrike" spc="-1" dirty="0" err="1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Mohler-Kuo</a:t>
            </a:r>
            <a:r>
              <a:rPr lang="fr-FR" sz="2000" b="0" strike="noStrike" spc="-1" dirty="0">
                <a:solidFill>
                  <a:srgbClr val="251F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al, 2021)</a:t>
            </a:r>
          </a:p>
          <a:p>
            <a:pPr marL="457200">
              <a:lnSpc>
                <a:spcPct val="90000"/>
              </a:lnSpc>
              <a:spcBef>
                <a:spcPts val="499"/>
              </a:spcBef>
            </a:pPr>
            <a:endParaRPr lang="fr-FR" sz="2000" b="0" strike="noStrike" spc="-1" dirty="0">
              <a:solidFill>
                <a:srgbClr val="251F3C"/>
              </a:solidFill>
              <a:latin typeface="Nohem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Content Placeholder 4"/>
          <p:cNvPicPr/>
          <p:nvPr/>
        </p:nvPicPr>
        <p:blipFill>
          <a:blip r:embed="rId2"/>
          <a:stretch/>
        </p:blipFill>
        <p:spPr>
          <a:xfrm>
            <a:off x="1802160" y="1069920"/>
            <a:ext cx="8760960" cy="5584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Picture 13"/>
          <p:cNvPicPr/>
          <p:nvPr/>
        </p:nvPicPr>
        <p:blipFill>
          <a:blip r:embed="rId2"/>
          <a:stretch/>
        </p:blipFill>
        <p:spPr>
          <a:xfrm>
            <a:off x="0" y="144360"/>
            <a:ext cx="12339720" cy="7102080"/>
          </a:xfrm>
          <a:prstGeom prst="rect">
            <a:avLst/>
          </a:prstGeom>
          <a:ln>
            <a:noFill/>
          </a:ln>
        </p:spPr>
      </p:pic>
      <p:sp>
        <p:nvSpPr>
          <p:cNvPr id="296" name="CustomShape 1"/>
          <p:cNvSpPr/>
          <p:nvPr/>
        </p:nvSpPr>
        <p:spPr>
          <a:xfrm>
            <a:off x="695160" y="2103840"/>
            <a:ext cx="9960480" cy="147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4800" b="1" strike="noStrike" spc="-1" dirty="0">
                <a:solidFill>
                  <a:srgbClr val="251F3C"/>
                </a:solidFill>
                <a:latin typeface="Nohemi Semi Bold"/>
              </a:rPr>
              <a:t>Merci pour votre attention</a:t>
            </a:r>
            <a:endParaRPr lang="fr-FR" sz="4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4800" b="1" strike="noStrike" spc="-1" dirty="0">
                <a:solidFill>
                  <a:srgbClr val="251F3C"/>
                </a:solidFill>
                <a:latin typeface="Nohemi Semi Bold"/>
              </a:rPr>
              <a:t>Avez-vous des questions ?</a:t>
            </a:r>
            <a:endParaRPr lang="fr-FR" sz="4800" b="0" strike="noStrike" spc="-1" dirty="0">
              <a:latin typeface="Arial"/>
            </a:endParaRPr>
          </a:p>
        </p:txBody>
      </p:sp>
      <p:sp>
        <p:nvSpPr>
          <p:cNvPr id="297" name="CustomShape 2"/>
          <p:cNvSpPr/>
          <p:nvPr/>
        </p:nvSpPr>
        <p:spPr>
          <a:xfrm>
            <a:off x="695160" y="1202400"/>
            <a:ext cx="2724840" cy="28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300" b="0" strike="noStrike" spc="-1">
                <a:solidFill>
                  <a:srgbClr val="1F1B34"/>
                </a:solidFill>
                <a:latin typeface="Nohemi Light"/>
              </a:rPr>
              <a:t>www.internetandme.eu</a:t>
            </a:r>
            <a:endParaRPr lang="fr-FR" sz="1300" b="0" strike="noStrike" spc="-1">
              <a:latin typeface="Arial"/>
            </a:endParaRPr>
          </a:p>
        </p:txBody>
      </p:sp>
      <p:sp>
        <p:nvSpPr>
          <p:cNvPr id="298" name="TextShape 3"/>
          <p:cNvSpPr txBox="1"/>
          <p:nvPr/>
        </p:nvSpPr>
        <p:spPr>
          <a:xfrm>
            <a:off x="2095920" y="3695400"/>
            <a:ext cx="7476480" cy="13107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fr-FR" sz="2400" b="0" strike="noStrike" spc="-1">
              <a:solidFill>
                <a:srgbClr val="251F3C"/>
              </a:solidFill>
              <a:latin typeface="Nohemi"/>
            </a:endParaRPr>
          </a:p>
        </p:txBody>
      </p:sp>
      <p:pic>
        <p:nvPicPr>
          <p:cNvPr id="299" name="Picture 1"/>
          <p:cNvPicPr/>
          <p:nvPr/>
        </p:nvPicPr>
        <p:blipFill>
          <a:blip r:embed="rId3"/>
          <a:stretch/>
        </p:blipFill>
        <p:spPr>
          <a:xfrm>
            <a:off x="695160" y="398160"/>
            <a:ext cx="1920240" cy="586800"/>
          </a:xfrm>
          <a:prstGeom prst="rect">
            <a:avLst/>
          </a:prstGeom>
          <a:ln>
            <a:noFill/>
          </a:ln>
        </p:spPr>
      </p:pic>
      <p:pic>
        <p:nvPicPr>
          <p:cNvPr id="300" name="Picture 3"/>
          <p:cNvPicPr/>
          <p:nvPr/>
        </p:nvPicPr>
        <p:blipFill>
          <a:blip r:embed="rId4"/>
          <a:stretch/>
        </p:blipFill>
        <p:spPr>
          <a:xfrm>
            <a:off x="1210320" y="5733720"/>
            <a:ext cx="9770760" cy="1024560"/>
          </a:xfrm>
          <a:prstGeom prst="rect">
            <a:avLst/>
          </a:prstGeom>
          <a:ln>
            <a:noFill/>
          </a:ln>
        </p:spPr>
      </p:pic>
      <p:pic>
        <p:nvPicPr>
          <p:cNvPr id="301" name="Image 5"/>
          <p:cNvPicPr/>
          <p:nvPr/>
        </p:nvPicPr>
        <p:blipFill>
          <a:blip r:embed="rId5"/>
          <a:stretch/>
        </p:blipFill>
        <p:spPr>
          <a:xfrm>
            <a:off x="3573360" y="398160"/>
            <a:ext cx="1231200" cy="865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Picture 12"/>
          <p:cNvPicPr/>
          <p:nvPr/>
        </p:nvPicPr>
        <p:blipFill>
          <a:blip r:embed="rId2"/>
          <a:srcRect t="12685" b="2727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191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gradFill rotWithShape="0"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92" name="TextShape 2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600" b="1" strike="noStrike" spc="-1">
                <a:solidFill>
                  <a:srgbClr val="251F3C"/>
                </a:solidFill>
                <a:latin typeface="Nohemi Semi Bold"/>
              </a:rPr>
              <a:t>Conséquences de l’UPI</a:t>
            </a:r>
            <a:br/>
            <a:r>
              <a:rPr lang="fr-FR" sz="2600" b="0" strike="noStrike" spc="-1">
                <a:solidFill>
                  <a:srgbClr val="251F3C"/>
                </a:solidFill>
                <a:latin typeface="Nohemi Semi Bold"/>
              </a:rPr>
              <a:t>NA Fineberg et al 2018, Cao et Li, 2022</a:t>
            </a:r>
            <a:br/>
            <a:endParaRPr lang="fr-FR" sz="2600" b="0" strike="noStrike" spc="-1">
              <a:solidFill>
                <a:srgbClr val="1F1B34"/>
              </a:solidFill>
              <a:latin typeface="Trebuchet MS"/>
            </a:endParaRPr>
          </a:p>
        </p:txBody>
      </p:sp>
      <p:grpSp>
        <p:nvGrpSpPr>
          <p:cNvPr id="193" name="Group 3"/>
          <p:cNvGrpSpPr/>
          <p:nvPr/>
        </p:nvGrpSpPr>
        <p:grpSpPr>
          <a:xfrm>
            <a:off x="843120" y="2819160"/>
            <a:ext cx="10505520" cy="2363760"/>
            <a:chOff x="843120" y="2819160"/>
            <a:chExt cx="10505520" cy="2363760"/>
          </a:xfrm>
        </p:grpSpPr>
        <p:sp>
          <p:nvSpPr>
            <p:cNvPr id="194" name="CustomShape 4"/>
            <p:cNvSpPr/>
            <p:nvPr/>
          </p:nvSpPr>
          <p:spPr>
            <a:xfrm>
              <a:off x="843120" y="2819160"/>
              <a:ext cx="1889280" cy="672840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hueOff val="0"/>
                    <a:satOff val="0"/>
                    <a:lumOff val="0"/>
                    <a:alphaOff val="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hueOff val="0"/>
                    <a:satOff val="0"/>
                    <a:lumOff val="0"/>
                    <a:alphaOff val="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hueOff val="0"/>
                    <a:satOff val="0"/>
                    <a:lumOff val="0"/>
                    <a:alphaOff val="0"/>
                    <a:lumMod val="99000"/>
                    <a:satMod val="120000"/>
                    <a:shade val="78000"/>
                  </a:schemeClr>
                </a:gs>
              </a:gsLst>
              <a:lin ang="5400000"/>
            </a:gradFill>
            <a:ln>
              <a:solidFill>
                <a:schemeClr val="accent2">
                  <a:hueOff val="0"/>
                  <a:satOff val="0"/>
                  <a:lumOff val="0"/>
                  <a:alphaOff val="0"/>
                </a:schemeClr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2">
              <a:scrgbClr r="0" g="0" b="0"/>
            </a:effectRef>
            <a:fontRef idx="minor"/>
          </p:style>
          <p:txBody>
            <a:bodyPr lIns="99720" tIns="56880" rIns="99720" bIns="56880" anchor="ctr"/>
            <a:lstStyle/>
            <a:p>
              <a:pPr algn="ctr">
                <a:lnSpc>
                  <a:spcPct val="90000"/>
                </a:lnSpc>
                <a:spcAft>
                  <a:spcPts val="490"/>
                </a:spcAft>
              </a:pPr>
              <a:r>
                <a:rPr lang="fr-FR" sz="1400" b="0" strike="noStrike" spc="-1">
                  <a:solidFill>
                    <a:srgbClr val="FFFFFF"/>
                  </a:solidFill>
                  <a:latin typeface="Trebuchet MS"/>
                </a:rPr>
                <a:t>Santé mentale</a:t>
              </a:r>
              <a:endParaRPr lang="fr-FR" sz="1400" b="0" strike="noStrike" spc="-1">
                <a:latin typeface="Arial"/>
              </a:endParaRPr>
            </a:p>
          </p:txBody>
        </p:sp>
        <p:sp>
          <p:nvSpPr>
            <p:cNvPr id="195" name="CustomShape 5"/>
            <p:cNvSpPr/>
            <p:nvPr/>
          </p:nvSpPr>
          <p:spPr>
            <a:xfrm>
              <a:off x="843120" y="3492360"/>
              <a:ext cx="1889280" cy="1690560"/>
            </a:xfrm>
            <a:prstGeom prst="rect">
              <a:avLst/>
            </a:prstGeom>
            <a:solidFill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solidFill>
            <a:ln>
              <a:solidFill>
                <a:schemeClr val="accent2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4520" tIns="74520" rIns="99720" bIns="111960"/>
            <a:lstStyle/>
            <a:p>
              <a:pPr marL="114480" lvl="1" indent="-114120">
                <a:lnSpc>
                  <a:spcPct val="90000"/>
                </a:lnSpc>
                <a:spcAft>
                  <a:spcPts val="210"/>
                </a:spcAft>
                <a:buClr>
                  <a:srgbClr val="1F1B34"/>
                </a:buClr>
                <a:buFont typeface="Symbol" charset="2"/>
                <a:buChar char=""/>
              </a:pPr>
              <a:r>
                <a:rPr lang="fr-FR" sz="1400" b="0" strike="noStrike" spc="-1">
                  <a:solidFill>
                    <a:srgbClr val="1F1B34"/>
                  </a:solidFill>
                  <a:latin typeface="Trebuchet MS"/>
                </a:rPr>
                <a:t>Troubles de l’humeur, troubles anxieux (anxiété sociale, anxiété de performance …), addictions, conduites suicidaires.</a:t>
              </a:r>
              <a:endParaRPr lang="fr-FR" sz="1400" b="0" strike="noStrike" spc="-1">
                <a:latin typeface="Arial"/>
              </a:endParaRPr>
            </a:p>
          </p:txBody>
        </p:sp>
        <p:sp>
          <p:nvSpPr>
            <p:cNvPr id="196" name="CustomShape 6"/>
            <p:cNvSpPr/>
            <p:nvPr/>
          </p:nvSpPr>
          <p:spPr>
            <a:xfrm>
              <a:off x="2997360" y="2819160"/>
              <a:ext cx="1889280" cy="672840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hueOff val="116212"/>
                    <a:satOff val="10001"/>
                    <a:lumOff val="5490"/>
                    <a:alphaOff val="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hueOff val="116212"/>
                    <a:satOff val="10001"/>
                    <a:lumOff val="5490"/>
                    <a:alphaOff val="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hueOff val="116212"/>
                    <a:satOff val="10001"/>
                    <a:lumOff val="5490"/>
                    <a:alphaOff val="0"/>
                    <a:lumMod val="99000"/>
                    <a:satMod val="120000"/>
                    <a:shade val="78000"/>
                  </a:schemeClr>
                </a:gs>
              </a:gsLst>
              <a:lin ang="5400000"/>
            </a:gradFill>
            <a:ln>
              <a:solidFill>
                <a:schemeClr val="accent2">
                  <a:hueOff val="116212"/>
                  <a:satOff val="10001"/>
                  <a:lumOff val="5490"/>
                  <a:alphaOff val="0"/>
                </a:schemeClr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2">
              <a:scrgbClr r="0" g="0" b="0"/>
            </a:effectRef>
            <a:fontRef idx="minor"/>
          </p:style>
          <p:txBody>
            <a:bodyPr lIns="99720" tIns="56880" rIns="99720" bIns="56880" anchor="ctr"/>
            <a:lstStyle/>
            <a:p>
              <a:pPr algn="ctr">
                <a:lnSpc>
                  <a:spcPct val="90000"/>
                </a:lnSpc>
                <a:spcAft>
                  <a:spcPts val="490"/>
                </a:spcAft>
              </a:pPr>
              <a:r>
                <a:rPr lang="fr-FR" sz="1400" b="0" strike="noStrike" spc="-1">
                  <a:solidFill>
                    <a:srgbClr val="FFFFFF"/>
                  </a:solidFill>
                  <a:latin typeface="Trebuchet MS"/>
                </a:rPr>
                <a:t>Santé physique</a:t>
              </a:r>
              <a:endParaRPr lang="fr-FR" sz="1400" b="0" strike="noStrike" spc="-1">
                <a:latin typeface="Arial"/>
              </a:endParaRPr>
            </a:p>
          </p:txBody>
        </p:sp>
        <p:sp>
          <p:nvSpPr>
            <p:cNvPr id="197" name="CustomShape 7"/>
            <p:cNvSpPr/>
            <p:nvPr/>
          </p:nvSpPr>
          <p:spPr>
            <a:xfrm>
              <a:off x="2997360" y="3492360"/>
              <a:ext cx="1889280" cy="1690560"/>
            </a:xfrm>
            <a:prstGeom prst="rect">
              <a:avLst/>
            </a:prstGeom>
            <a:solidFill>
              <a:schemeClr val="accent2">
                <a:tint val="40000"/>
                <a:alpha val="90000"/>
                <a:hueOff val="85248"/>
                <a:satOff val="18088"/>
                <a:lumOff val="1511"/>
                <a:alphaOff val="0"/>
              </a:schemeClr>
            </a:solidFill>
            <a:ln>
              <a:solidFill>
                <a:schemeClr val="accent2">
                  <a:tint val="40000"/>
                  <a:alpha val="90000"/>
                  <a:hueOff val="85248"/>
                  <a:satOff val="18088"/>
                  <a:lumOff val="1511"/>
                  <a:alphaOff val="0"/>
                </a:schemeClr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4520" tIns="74520" rIns="99720" bIns="111960"/>
            <a:lstStyle/>
            <a:p>
              <a:pPr marL="114480" lvl="1" indent="-114120">
                <a:lnSpc>
                  <a:spcPct val="90000"/>
                </a:lnSpc>
                <a:spcAft>
                  <a:spcPts val="210"/>
                </a:spcAft>
                <a:buClr>
                  <a:srgbClr val="1F1B34"/>
                </a:buClr>
                <a:buFont typeface="Symbol" charset="2"/>
                <a:buChar char=""/>
              </a:pPr>
              <a:r>
                <a:rPr lang="fr-FR" sz="1400" b="0" strike="noStrike" spc="-1">
                  <a:solidFill>
                    <a:srgbClr val="1F1B34"/>
                  </a:solidFill>
                  <a:latin typeface="Trebuchet MS"/>
                </a:rPr>
                <a:t>Surpoids, perturbations de l’alimentation et du sommeil, atteintes musculo squelettiques</a:t>
              </a:r>
              <a:endParaRPr lang="fr-FR" sz="1400" b="0" strike="noStrike" spc="-1">
                <a:latin typeface="Arial"/>
              </a:endParaRPr>
            </a:p>
          </p:txBody>
        </p:sp>
        <p:sp>
          <p:nvSpPr>
            <p:cNvPr id="198" name="CustomShape 8"/>
            <p:cNvSpPr/>
            <p:nvPr/>
          </p:nvSpPr>
          <p:spPr>
            <a:xfrm>
              <a:off x="5151240" y="2819160"/>
              <a:ext cx="1889280" cy="672840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hueOff val="232424"/>
                    <a:satOff val="20001"/>
                    <a:lumOff val="10980"/>
                    <a:alphaOff val="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hueOff val="232424"/>
                    <a:satOff val="20001"/>
                    <a:lumOff val="10980"/>
                    <a:alphaOff val="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hueOff val="232424"/>
                    <a:satOff val="20001"/>
                    <a:lumOff val="10980"/>
                    <a:alphaOff val="0"/>
                    <a:lumMod val="99000"/>
                    <a:satMod val="120000"/>
                    <a:shade val="78000"/>
                  </a:schemeClr>
                </a:gs>
              </a:gsLst>
              <a:lin ang="5400000"/>
            </a:gradFill>
            <a:ln>
              <a:solidFill>
                <a:schemeClr val="accent2">
                  <a:hueOff val="232424"/>
                  <a:satOff val="20001"/>
                  <a:lumOff val="10980"/>
                  <a:alphaOff val="0"/>
                </a:schemeClr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2">
              <a:scrgbClr r="0" g="0" b="0"/>
            </a:effectRef>
            <a:fontRef idx="minor"/>
          </p:style>
          <p:txBody>
            <a:bodyPr lIns="99720" tIns="56880" rIns="99720" bIns="56880" anchor="ctr"/>
            <a:lstStyle/>
            <a:p>
              <a:pPr algn="ctr">
                <a:lnSpc>
                  <a:spcPct val="90000"/>
                </a:lnSpc>
                <a:spcAft>
                  <a:spcPts val="490"/>
                </a:spcAft>
              </a:pPr>
              <a:r>
                <a:rPr lang="fr-FR" sz="1400" b="0" strike="noStrike" spc="-1" dirty="0">
                  <a:solidFill>
                    <a:srgbClr val="FFFFFF"/>
                  </a:solidFill>
                  <a:latin typeface="Trebuchet MS"/>
                </a:rPr>
                <a:t>Interaction familiale et sociale </a:t>
              </a:r>
              <a:endParaRPr lang="fr-FR" sz="1400" b="0" strike="noStrike" spc="-1" dirty="0">
                <a:latin typeface="Arial"/>
              </a:endParaRPr>
            </a:p>
          </p:txBody>
        </p:sp>
        <p:sp>
          <p:nvSpPr>
            <p:cNvPr id="199" name="CustomShape 9"/>
            <p:cNvSpPr/>
            <p:nvPr/>
          </p:nvSpPr>
          <p:spPr>
            <a:xfrm>
              <a:off x="5151240" y="3492360"/>
              <a:ext cx="1889280" cy="1690560"/>
            </a:xfrm>
            <a:prstGeom prst="rect">
              <a:avLst/>
            </a:prstGeom>
            <a:solidFill>
              <a:schemeClr val="accent2">
                <a:tint val="40000"/>
                <a:alpha val="90000"/>
                <a:hueOff val="170496"/>
                <a:satOff val="36175"/>
                <a:lumOff val="3022"/>
                <a:alphaOff val="0"/>
              </a:schemeClr>
            </a:solidFill>
            <a:ln>
              <a:solidFill>
                <a:schemeClr val="accent2">
                  <a:tint val="40000"/>
                  <a:alpha val="90000"/>
                  <a:hueOff val="170496"/>
                  <a:satOff val="36175"/>
                  <a:lumOff val="3022"/>
                  <a:alphaOff val="0"/>
                </a:schemeClr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4520" tIns="74520" rIns="99720" bIns="111960"/>
            <a:lstStyle/>
            <a:p>
              <a:pPr marL="114480" lvl="1" indent="-114120">
                <a:lnSpc>
                  <a:spcPct val="90000"/>
                </a:lnSpc>
                <a:spcAft>
                  <a:spcPts val="210"/>
                </a:spcAft>
                <a:buClr>
                  <a:srgbClr val="1F1B34"/>
                </a:buClr>
                <a:buFont typeface="Symbol" charset="2"/>
                <a:buChar char=""/>
              </a:pPr>
              <a:r>
                <a:rPr lang="fr-FR" sz="1400" b="0" strike="noStrike" spc="-1">
                  <a:solidFill>
                    <a:srgbClr val="1F1B34"/>
                  </a:solidFill>
                  <a:latin typeface="Trebuchet MS"/>
                </a:rPr>
                <a:t>Evitement des contacts familiaux, conflits, stigmatisation, diffusion de rumeurs</a:t>
              </a:r>
              <a:endParaRPr lang="fr-FR" sz="1400" b="0" strike="noStrike" spc="-1">
                <a:latin typeface="Arial"/>
              </a:endParaRPr>
            </a:p>
          </p:txBody>
        </p:sp>
        <p:sp>
          <p:nvSpPr>
            <p:cNvPr id="200" name="CustomShape 10"/>
            <p:cNvSpPr/>
            <p:nvPr/>
          </p:nvSpPr>
          <p:spPr>
            <a:xfrm>
              <a:off x="7305120" y="2819160"/>
              <a:ext cx="1889280" cy="672840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hueOff val="348636"/>
                    <a:satOff val="30002"/>
                    <a:lumOff val="16470"/>
                    <a:alphaOff val="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hueOff val="348636"/>
                    <a:satOff val="30002"/>
                    <a:lumOff val="16470"/>
                    <a:alphaOff val="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hueOff val="348636"/>
                    <a:satOff val="30002"/>
                    <a:lumOff val="16470"/>
                    <a:alphaOff val="0"/>
                    <a:lumMod val="99000"/>
                    <a:satMod val="120000"/>
                    <a:shade val="78000"/>
                  </a:schemeClr>
                </a:gs>
              </a:gsLst>
              <a:lin ang="5400000"/>
            </a:gradFill>
            <a:ln>
              <a:solidFill>
                <a:schemeClr val="accent2">
                  <a:hueOff val="348636"/>
                  <a:satOff val="30002"/>
                  <a:lumOff val="16470"/>
                  <a:alphaOff val="0"/>
                </a:schemeClr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2">
              <a:scrgbClr r="0" g="0" b="0"/>
            </a:effectRef>
            <a:fontRef idx="minor"/>
          </p:style>
          <p:txBody>
            <a:bodyPr lIns="99720" tIns="56880" rIns="99720" bIns="56880" anchor="ctr"/>
            <a:lstStyle/>
            <a:p>
              <a:pPr algn="ctr">
                <a:lnSpc>
                  <a:spcPct val="90000"/>
                </a:lnSpc>
                <a:spcAft>
                  <a:spcPts val="490"/>
                </a:spcAft>
              </a:pPr>
              <a:r>
                <a:rPr lang="fr-FR" sz="1400" b="0" strike="noStrike" spc="-1" dirty="0">
                  <a:solidFill>
                    <a:srgbClr val="FFFFFF"/>
                  </a:solidFill>
                  <a:latin typeface="Trebuchet MS"/>
                </a:rPr>
                <a:t>Implication scolaire et parascolaire </a:t>
              </a:r>
              <a:endParaRPr lang="fr-FR" sz="1400" b="0" strike="noStrike" spc="-1" dirty="0">
                <a:latin typeface="Arial"/>
              </a:endParaRPr>
            </a:p>
          </p:txBody>
        </p:sp>
        <p:sp>
          <p:nvSpPr>
            <p:cNvPr id="201" name="CustomShape 11"/>
            <p:cNvSpPr/>
            <p:nvPr/>
          </p:nvSpPr>
          <p:spPr>
            <a:xfrm>
              <a:off x="7305120" y="3492360"/>
              <a:ext cx="1889280" cy="1690560"/>
            </a:xfrm>
            <a:prstGeom prst="rect">
              <a:avLst/>
            </a:prstGeom>
            <a:solidFill>
              <a:schemeClr val="accent2">
                <a:tint val="40000"/>
                <a:alpha val="90000"/>
                <a:hueOff val="255745"/>
                <a:satOff val="54263"/>
                <a:lumOff val="4533"/>
                <a:alphaOff val="0"/>
              </a:schemeClr>
            </a:solidFill>
            <a:ln>
              <a:solidFill>
                <a:schemeClr val="accent2">
                  <a:tint val="40000"/>
                  <a:alpha val="90000"/>
                  <a:hueOff val="255745"/>
                  <a:satOff val="54263"/>
                  <a:lumOff val="4533"/>
                  <a:alphaOff val="0"/>
                </a:schemeClr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4520" tIns="74520" rIns="99720" bIns="111960"/>
            <a:lstStyle/>
            <a:p>
              <a:pPr marL="114480" lvl="1" indent="-114120">
                <a:lnSpc>
                  <a:spcPct val="90000"/>
                </a:lnSpc>
                <a:spcAft>
                  <a:spcPts val="210"/>
                </a:spcAft>
                <a:buClr>
                  <a:srgbClr val="1F1B34"/>
                </a:buClr>
                <a:buFont typeface="Symbol" charset="2"/>
                <a:buChar char=""/>
              </a:pPr>
              <a:r>
                <a:rPr lang="fr-FR" sz="1400" b="0" strike="noStrike" spc="-1">
                  <a:solidFill>
                    <a:srgbClr val="1F1B34"/>
                  </a:solidFill>
                  <a:latin typeface="Trebuchet MS"/>
                </a:rPr>
                <a:t>Baisse des performances, désinvestissement, procrastination</a:t>
              </a:r>
              <a:endParaRPr lang="fr-FR" sz="1400" b="0" strike="noStrike" spc="-1">
                <a:latin typeface="Arial"/>
              </a:endParaRPr>
            </a:p>
          </p:txBody>
        </p:sp>
        <p:sp>
          <p:nvSpPr>
            <p:cNvPr id="202" name="CustomShape 12"/>
            <p:cNvSpPr/>
            <p:nvPr/>
          </p:nvSpPr>
          <p:spPr>
            <a:xfrm>
              <a:off x="9459360" y="2819160"/>
              <a:ext cx="1889280" cy="672840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hueOff val="464848"/>
                    <a:satOff val="40002"/>
                    <a:lumOff val="21960"/>
                    <a:alphaOff val="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hueOff val="464848"/>
                    <a:satOff val="40002"/>
                    <a:lumOff val="21960"/>
                    <a:alphaOff val="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hueOff val="464848"/>
                    <a:satOff val="40002"/>
                    <a:lumOff val="21960"/>
                    <a:alphaOff val="0"/>
                    <a:lumMod val="99000"/>
                    <a:satMod val="120000"/>
                    <a:shade val="78000"/>
                  </a:schemeClr>
                </a:gs>
              </a:gsLst>
              <a:lin ang="5400000"/>
            </a:gradFill>
            <a:ln>
              <a:solidFill>
                <a:schemeClr val="accent2">
                  <a:hueOff val="464848"/>
                  <a:satOff val="40002"/>
                  <a:lumOff val="21960"/>
                  <a:alphaOff val="0"/>
                </a:schemeClr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2">
              <a:scrgbClr r="0" g="0" b="0"/>
            </a:effectRef>
            <a:fontRef idx="minor"/>
          </p:style>
          <p:txBody>
            <a:bodyPr lIns="99720" tIns="56880" rIns="99720" bIns="56880" anchor="ctr"/>
            <a:lstStyle/>
            <a:p>
              <a:pPr algn="ctr">
                <a:lnSpc>
                  <a:spcPct val="90000"/>
                </a:lnSpc>
                <a:spcAft>
                  <a:spcPts val="490"/>
                </a:spcAft>
              </a:pPr>
              <a:r>
                <a:rPr lang="fr-FR" sz="1400" b="0" strike="noStrike" spc="-1">
                  <a:solidFill>
                    <a:srgbClr val="FFFFFF"/>
                  </a:solidFill>
                  <a:latin typeface="Trebuchet MS"/>
                </a:rPr>
                <a:t>Infodémie (surabondance des données)</a:t>
              </a:r>
              <a:endParaRPr lang="fr-FR" sz="1400" b="0" strike="noStrike" spc="-1">
                <a:latin typeface="Arial"/>
              </a:endParaRPr>
            </a:p>
          </p:txBody>
        </p:sp>
        <p:sp>
          <p:nvSpPr>
            <p:cNvPr id="203" name="CustomShape 13"/>
            <p:cNvSpPr/>
            <p:nvPr/>
          </p:nvSpPr>
          <p:spPr>
            <a:xfrm>
              <a:off x="9459360" y="3492360"/>
              <a:ext cx="1889280" cy="1690560"/>
            </a:xfrm>
            <a:prstGeom prst="rect">
              <a:avLst/>
            </a:prstGeom>
            <a:solidFill>
              <a:schemeClr val="accent2">
                <a:tint val="40000"/>
                <a:alpha val="90000"/>
                <a:hueOff val="340993"/>
                <a:satOff val="72350"/>
                <a:lumOff val="6044"/>
                <a:alphaOff val="0"/>
              </a:schemeClr>
            </a:solidFill>
            <a:ln>
              <a:solidFill>
                <a:schemeClr val="accent2">
                  <a:tint val="40000"/>
                  <a:alpha val="90000"/>
                  <a:hueOff val="340993"/>
                  <a:satOff val="72350"/>
                  <a:lumOff val="6044"/>
                  <a:alphaOff val="0"/>
                </a:schemeClr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4520" tIns="74520" rIns="99720" bIns="111960"/>
            <a:lstStyle/>
            <a:p>
              <a:pPr marL="114480" lvl="1" indent="-114120">
                <a:lnSpc>
                  <a:spcPct val="90000"/>
                </a:lnSpc>
                <a:spcAft>
                  <a:spcPts val="210"/>
                </a:spcAft>
                <a:buClr>
                  <a:srgbClr val="1F1B34"/>
                </a:buClr>
                <a:buFont typeface="Symbol" charset="2"/>
                <a:buChar char=""/>
              </a:pPr>
              <a:r>
                <a:rPr lang="fr-FR" sz="1400" b="0" strike="noStrike" spc="-1">
                  <a:solidFill>
                    <a:srgbClr val="1F1B34"/>
                  </a:solidFill>
                  <a:latin typeface="Trebuchet MS"/>
                </a:rPr>
                <a:t>Désinformation, croyances conspirationnistes, comportements de déni… </a:t>
              </a:r>
              <a:endParaRPr lang="fr-FR" sz="1400" b="0" strike="noStrike" spc="-1">
                <a:latin typeface="Arial"/>
              </a:endParaRPr>
            </a:p>
          </p:txBody>
        </p:sp>
      </p:grpSp>
      <p:grpSp>
        <p:nvGrpSpPr>
          <p:cNvPr id="204" name="Group 14"/>
          <p:cNvGrpSpPr/>
          <p:nvPr/>
        </p:nvGrpSpPr>
        <p:grpSpPr>
          <a:xfrm>
            <a:off x="0" y="0"/>
            <a:ext cx="36000" cy="36000"/>
            <a:chOff x="0" y="0"/>
            <a:chExt cx="36000" cy="36000"/>
          </a:xfrm>
        </p:grpSpPr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3DA4BA-38AB-2142-918D-484A58E71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080" y="584640"/>
            <a:ext cx="8099443" cy="679680"/>
          </a:xfrm>
        </p:spPr>
        <p:txBody>
          <a:bodyPr anchor="ctr">
            <a:normAutofit/>
          </a:bodyPr>
          <a:lstStyle/>
          <a:p>
            <a:r>
              <a:rPr lang="fr-FR" sz="4100" b="1" dirty="0">
                <a:latin typeface="Calibri" panose="020F0502020204030204" pitchFamily="34" charset="0"/>
                <a:cs typeface="Calibri" panose="020F0502020204030204" pitchFamily="34" charset="0"/>
              </a:rPr>
              <a:t>Internet et bien être chez les ados 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DC2FB6CE-8EB1-AD57-85FC-310A86563F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7487988"/>
              </p:ext>
            </p:extLst>
          </p:nvPr>
        </p:nvGraphicFramePr>
        <p:xfrm>
          <a:off x="695160" y="1719360"/>
          <a:ext cx="10801080" cy="455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276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315965-69EC-684B-9E5F-7555AFF98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423" y="1039680"/>
            <a:ext cx="8372160" cy="679680"/>
          </a:xfrm>
        </p:spPr>
        <p:txBody>
          <a:bodyPr anchor="ctr">
            <a:normAutofit/>
          </a:bodyPr>
          <a:lstStyle/>
          <a:p>
            <a:r>
              <a:rPr lang="fr-FR" sz="2800" b="1" dirty="0">
                <a:solidFill>
                  <a:srgbClr val="1F1B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Internet/jeux numériques et santé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52E7763-C06B-1B48-8D55-37EFA8A7A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1719360"/>
            <a:ext cx="10801080" cy="4554000"/>
          </a:xfrm>
        </p:spPr>
        <p:txBody>
          <a:bodyPr anchor="ctr">
            <a:normAutofit/>
          </a:bodyPr>
          <a:lstStyle/>
          <a:p>
            <a:pPr algn="ctr"/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Le temps passé sur les écrans est un facteur de risque d’obésité chez les adolescents </a:t>
            </a:r>
            <a:b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Haghjoo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 2022)</a:t>
            </a:r>
          </a:p>
          <a:p>
            <a:pPr marL="0" indent="0" algn="ctr">
              <a:buNone/>
            </a:pPr>
            <a:endParaRPr lang="fr-FR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Le temps passé sur écrans type portable / tablette augmenterait le risque de myopie chez les adolescents (Foreman 2021)</a:t>
            </a:r>
          </a:p>
        </p:txBody>
      </p:sp>
    </p:spTree>
    <p:extLst>
      <p:ext uri="{BB962C8B-B14F-4D97-AF65-F5344CB8AC3E}">
        <p14:creationId xmlns:p14="http://schemas.microsoft.com/office/powerpoint/2010/main" val="800624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9D81A9-FACA-E34A-9751-E86592847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Autres facteurs à prendre en compte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6594A9-2BAC-2A4C-8364-674ECD07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911600"/>
          </a:xfrm>
        </p:spPr>
        <p:txBody>
          <a:bodyPr>
            <a:normAutofit lnSpcReduction="10000"/>
          </a:bodyPr>
          <a:lstStyle/>
          <a:p>
            <a:r>
              <a:rPr lang="fr-FR" sz="2400" b="1" dirty="0"/>
              <a:t>L’impact de la consommation du numérique ne serait pas le même en fonction du milieu socio-économique du jeune pour une étude longitudinale irlandaise (plus néfaste pour CSP faibles, contenus différents ) </a:t>
            </a:r>
            <a:r>
              <a:rPr lang="fr-FR" sz="2400" b="1" dirty="0" err="1"/>
              <a:t>Bohnert</a:t>
            </a:r>
            <a:r>
              <a:rPr lang="fr-FR" sz="2400" b="1" dirty="0"/>
              <a:t>, 2023</a:t>
            </a:r>
          </a:p>
          <a:p>
            <a:r>
              <a:rPr lang="fr-FR" sz="2400" b="1" dirty="0"/>
              <a:t>Pour certaines populations l’utilisation des réseaux sociaux améliore le bien-être (LGBT) (revue systématique de Berger 2022)</a:t>
            </a:r>
          </a:p>
          <a:p>
            <a:r>
              <a:rPr lang="fr-FR" sz="2400" b="1" dirty="0"/>
              <a:t>Rôle des réseaux sociaux sur adolescents vulnérables : TCA, suicide</a:t>
            </a:r>
          </a:p>
          <a:p>
            <a:r>
              <a:rPr lang="fr-FR" sz="2400" b="1" dirty="0"/>
              <a:t>Rôle des réseaux sociaux en terme de psychoéducation ? </a:t>
            </a:r>
          </a:p>
          <a:p>
            <a:endParaRPr lang="fr-FR" sz="2000" b="1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13B86EA-F7C5-F34C-84DF-85956CF07D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43"/>
            <a:ext cx="12192000" cy="684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924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678FCB-9F58-9446-AD19-1B009ACDF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Quels réseaux sociaux ?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AAEE571-DD14-8E4D-BB84-376D92D852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5386" y="1912990"/>
            <a:ext cx="8580547" cy="4809427"/>
          </a:xfrm>
        </p:spPr>
      </p:pic>
    </p:spTree>
    <p:extLst>
      <p:ext uri="{BB962C8B-B14F-4D97-AF65-F5344CB8AC3E}">
        <p14:creationId xmlns:p14="http://schemas.microsoft.com/office/powerpoint/2010/main" val="82311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B1C5001-33B1-C341-B21C-40B7AFD8A2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2414" y="1480267"/>
            <a:ext cx="8824913" cy="2963109"/>
          </a:xfrm>
        </p:spPr>
      </p:pic>
    </p:spTree>
    <p:extLst>
      <p:ext uri="{BB962C8B-B14F-4D97-AF65-F5344CB8AC3E}">
        <p14:creationId xmlns:p14="http://schemas.microsoft.com/office/powerpoint/2010/main" val="981275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51F3B"/>
      </a:dk2>
      <a:lt2>
        <a:srgbClr val="EFF4F7"/>
      </a:lt2>
      <a:accent1>
        <a:srgbClr val="ED6B4D"/>
      </a:accent1>
      <a:accent2>
        <a:srgbClr val="AC3F2B"/>
      </a:accent2>
      <a:accent3>
        <a:srgbClr val="FF7C48"/>
      </a:accent3>
      <a:accent4>
        <a:srgbClr val="F9B093"/>
      </a:accent4>
      <a:accent5>
        <a:srgbClr val="A0A09F"/>
      </a:accent5>
      <a:accent6>
        <a:srgbClr val="666666"/>
      </a:accent6>
      <a:hlink>
        <a:srgbClr val="EC6A4D"/>
      </a:hlink>
      <a:folHlink>
        <a:srgbClr val="A0A09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51F3B"/>
      </a:dk2>
      <a:lt2>
        <a:srgbClr val="EFF4F7"/>
      </a:lt2>
      <a:accent1>
        <a:srgbClr val="ED6B4D"/>
      </a:accent1>
      <a:accent2>
        <a:srgbClr val="AC3F2B"/>
      </a:accent2>
      <a:accent3>
        <a:srgbClr val="FF7C48"/>
      </a:accent3>
      <a:accent4>
        <a:srgbClr val="F9B093"/>
      </a:accent4>
      <a:accent5>
        <a:srgbClr val="A0A09F"/>
      </a:accent5>
      <a:accent6>
        <a:srgbClr val="666666"/>
      </a:accent6>
      <a:hlink>
        <a:srgbClr val="EC6A4D"/>
      </a:hlink>
      <a:folHlink>
        <a:srgbClr val="A0A09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51F3B"/>
      </a:dk2>
      <a:lt2>
        <a:srgbClr val="EFF4F7"/>
      </a:lt2>
      <a:accent1>
        <a:srgbClr val="ED6B4D"/>
      </a:accent1>
      <a:accent2>
        <a:srgbClr val="AC3F2B"/>
      </a:accent2>
      <a:accent3>
        <a:srgbClr val="FF7C48"/>
      </a:accent3>
      <a:accent4>
        <a:srgbClr val="F9B093"/>
      </a:accent4>
      <a:accent5>
        <a:srgbClr val="A0A09F"/>
      </a:accent5>
      <a:accent6>
        <a:srgbClr val="666666"/>
      </a:accent6>
      <a:hlink>
        <a:srgbClr val="EC6A4D"/>
      </a:hlink>
      <a:folHlink>
        <a:srgbClr val="A0A09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51F3B"/>
      </a:dk2>
      <a:lt2>
        <a:srgbClr val="EFF4F7"/>
      </a:lt2>
      <a:accent1>
        <a:srgbClr val="ED6B4D"/>
      </a:accent1>
      <a:accent2>
        <a:srgbClr val="AC3F2B"/>
      </a:accent2>
      <a:accent3>
        <a:srgbClr val="FF7C48"/>
      </a:accent3>
      <a:accent4>
        <a:srgbClr val="F9B093"/>
      </a:accent4>
      <a:accent5>
        <a:srgbClr val="A0A09F"/>
      </a:accent5>
      <a:accent6>
        <a:srgbClr val="666666"/>
      </a:accent6>
      <a:hlink>
        <a:srgbClr val="EC6A4D"/>
      </a:hlink>
      <a:folHlink>
        <a:srgbClr val="A0A09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51F3B"/>
      </a:dk2>
      <a:lt2>
        <a:srgbClr val="EFF4F7"/>
      </a:lt2>
      <a:accent1>
        <a:srgbClr val="ED6B4D"/>
      </a:accent1>
      <a:accent2>
        <a:srgbClr val="AC3F2B"/>
      </a:accent2>
      <a:accent3>
        <a:srgbClr val="FF7C48"/>
      </a:accent3>
      <a:accent4>
        <a:srgbClr val="F9B093"/>
      </a:accent4>
      <a:accent5>
        <a:srgbClr val="A0A09F"/>
      </a:accent5>
      <a:accent6>
        <a:srgbClr val="666666"/>
      </a:accent6>
      <a:hlink>
        <a:srgbClr val="EC6A4D"/>
      </a:hlink>
      <a:folHlink>
        <a:srgbClr val="A0A09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1277</TotalTime>
  <Words>2420</Words>
  <Application>Microsoft Macintosh PowerPoint</Application>
  <PresentationFormat>Grand écran</PresentationFormat>
  <Paragraphs>261</Paragraphs>
  <Slides>31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13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31</vt:i4>
      </vt:variant>
    </vt:vector>
  </HeadingPairs>
  <TitlesOfParts>
    <vt:vector size="48" baseType="lpstr">
      <vt:lpstr>Aptos</vt:lpstr>
      <vt:lpstr>Arial</vt:lpstr>
      <vt:lpstr>Calibri</vt:lpstr>
      <vt:lpstr>Inter</vt:lpstr>
      <vt:lpstr>Nohemi</vt:lpstr>
      <vt:lpstr>Nohemi Light</vt:lpstr>
      <vt:lpstr>Nohemi Semi Bold</vt:lpstr>
      <vt:lpstr>Symbol</vt:lpstr>
      <vt:lpstr>Times New Roman</vt:lpstr>
      <vt:lpstr>TimesNewRomanPS</vt:lpstr>
      <vt:lpstr>TimesNewRomanPSMT</vt:lpstr>
      <vt:lpstr>Trebuchet MS</vt:lpstr>
      <vt:lpstr>Wingdings</vt:lpstr>
      <vt:lpstr>Office Theme</vt:lpstr>
      <vt:lpstr>Office Theme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Internet et bien être chez les ados </vt:lpstr>
      <vt:lpstr>Internet/jeux numériques et santé</vt:lpstr>
      <vt:lpstr>Autres facteurs à prendre en compte</vt:lpstr>
      <vt:lpstr>Quels réseaux sociaux ?</vt:lpstr>
      <vt:lpstr>Présentation PowerPoint</vt:lpstr>
      <vt:lpstr>Les constats </vt:lpstr>
      <vt:lpstr>Rapport Elysée 2024 : des propositions concrètes à partir de six axes </vt:lpstr>
      <vt:lpstr>Des propositions concrètes à partir de six axes </vt:lpstr>
      <vt:lpstr>Présentation PowerPoint</vt:lpstr>
      <vt:lpstr>Présentation PowerPoint</vt:lpstr>
      <vt:lpstr>Présentation PowerPoint</vt:lpstr>
      <vt:lpstr>Identifier les facteurs de risque et de protection d’UPI</vt:lpstr>
      <vt:lpstr>Favoriser une évolution des pratiques</vt:lpstr>
      <vt:lpstr> La politique sanitaire et sociale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CHU Montpellier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Boostrap Boosting Societal Adaptation and Mental Health in a Rapidly Digitalizing, post Pandemic Europe</dc:title>
  <dc:subject/>
  <dc:creator>BRISOT DOMINIQUE</dc:creator>
  <dc:description/>
  <cp:lastModifiedBy>Diane Purper Ouakil</cp:lastModifiedBy>
  <cp:revision>81</cp:revision>
  <dcterms:created xsi:type="dcterms:W3CDTF">2023-10-31T09:04:33Z</dcterms:created>
  <dcterms:modified xsi:type="dcterms:W3CDTF">2024-05-16T15:27:44Z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CHU Montpellier</vt:lpwstr>
  </property>
  <property fmtid="{D5CDD505-2E9C-101B-9397-08002B2CF9AE}" pid="4" name="HiddenSlides">
    <vt:i4>2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5</vt:i4>
  </property>
  <property fmtid="{D5CDD505-2E9C-101B-9397-08002B2CF9AE}" pid="9" name="PresentationFormat">
    <vt:lpwstr>Grand écran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23</vt:i4>
  </property>
</Properties>
</file>